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6" r:id="rId5"/>
  </p:sldMasterIdLst>
  <p:notesMasterIdLst>
    <p:notesMasterId r:id="rId33"/>
  </p:notesMasterIdLst>
  <p:sldIdLst>
    <p:sldId id="259" r:id="rId6"/>
    <p:sldId id="2145705814" r:id="rId7"/>
    <p:sldId id="2147482618" r:id="rId8"/>
    <p:sldId id="2147482626" r:id="rId9"/>
    <p:sldId id="2147482627" r:id="rId10"/>
    <p:sldId id="260" r:id="rId11"/>
    <p:sldId id="2147482628" r:id="rId12"/>
    <p:sldId id="2147482629" r:id="rId13"/>
    <p:sldId id="2145705813" r:id="rId14"/>
    <p:sldId id="2147482631" r:id="rId15"/>
    <p:sldId id="2147482633" r:id="rId16"/>
    <p:sldId id="2145705820" r:id="rId17"/>
    <p:sldId id="257" r:id="rId18"/>
    <p:sldId id="440" r:id="rId19"/>
    <p:sldId id="2147482643" r:id="rId20"/>
    <p:sldId id="2145705857" r:id="rId21"/>
    <p:sldId id="256" r:id="rId22"/>
    <p:sldId id="305" r:id="rId23"/>
    <p:sldId id="322" r:id="rId24"/>
    <p:sldId id="2147482642" r:id="rId25"/>
    <p:sldId id="2147482645" r:id="rId26"/>
    <p:sldId id="2147482644" r:id="rId27"/>
    <p:sldId id="261" r:id="rId28"/>
    <p:sldId id="274" r:id="rId29"/>
    <p:sldId id="2147482641" r:id="rId30"/>
    <p:sldId id="2147482640" r:id="rId31"/>
    <p:sldId id="2145705852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23"/>
    <a:srgbClr val="FD4B2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26829-C5C7-28AC-7E1C-78FB888995D0}" v="31" dt="2025-08-19T19:46:54.793"/>
    <p1510:client id="{24C03599-2F3E-5AB6-95F1-6272C0C68E6A}" v="1" dt="2025-08-18T19:32:53.734"/>
    <p1510:client id="{5BBEA04B-2E96-98A6-B8F3-9D9817A051BE}" v="1" dt="2025-08-19T18:37:49.255"/>
    <p1510:client id="{837B1F5F-4859-0198-6FBC-959D90EAEB9F}" v="42" dt="2025-08-20T17:47:58.746"/>
    <p1510:client id="{B3456D5C-E3C8-7265-67C1-D8099C6E5001}" v="21" dt="2025-08-19T18:05:40.259"/>
    <p1510:client id="{C25D7EA8-F60B-C250-17FE-E8076B0D5B73}" v="6" dt="2025-08-20T18:58:34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EC24F-B503-4AC8-879E-7124027A121C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B16A5-56E9-430F-9B97-0468A4DD24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061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/customers/story/18816-british-columbia-investment-management-corporation-microsoft-365-copilo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/customers/story/21885-fujitsu-azure-ai-foundry#:~:text=The%20launch%20of%20the%20agent,them%20to%20build%20stronger%20customer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ai-can-transform-the-classroom-just-like-the-calculator/#:~:text=Consider%20the%20calculator,to%20one%20calculator%20per%20studen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news.org/archive/calculators-classroom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stomer-stories/duolingo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customer-stories/mercedes-benz" TargetMode="External"/><Relationship Id="rId4" Type="http://schemas.openxmlformats.org/officeDocument/2006/relationships/hyperlink" Target="https://github.com/customer-stories/mercado-libr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https://invillia.ai/en/home/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93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C1C32-0343-6232-3C32-3D0E3ED17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170FA61-7CBD-6012-2BC5-CBEE10D44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4DF80B6-8B8B-8DCB-900B-8E895A37D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Fonte: https://news.microsoft.com/pt-br/microsoft-anuncia-investimento-de-r-147-bilhoes-ao-longo-de-tres-anos-em-infraestrutura-de-nuvem-e-ia-e-oferece-treinamento-em-ia-em-larga-escala-para-capacitar-5-milhoes-de-pessoas-no-brasil/</a:t>
            </a:r>
          </a:p>
          <a:p>
            <a:pPr>
              <a:defRPr/>
            </a:pPr>
            <a:endParaRPr lang="pt-BR" dirty="0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A ideia de que o uso de IA no mundo corporativo seja algo passageiro ignora um ponto essencial: a tecnologia já deixou de ser tendência para se tornar infraestrutura. Assim como a internet, o e-mail e o celular corporativo, a Inteligência Artificial está se integrando profundamente a processos, produtos e modelos de negócio. Empresas estão utilizando IA para otimizar cadeias de suprimento, personalizar atendimento, prever demandas, automatizar fluxos de trabalho e gerar insights estratégicos. Com investimentos crescentes, regulamentações específicas e melhorias constantes nos modelos, o uso corporativo da IA tende a se tornar cada vez mais sofisticado e indispensável. Longe de ser moda, ela está se consolidando como parte estrutural da competitividade empresarial.</a:t>
            </a:r>
            <a:br>
              <a:rPr lang="pt-BR" dirty="0">
                <a:cs typeface="+mn-lt"/>
              </a:rPr>
            </a:br>
            <a:endParaRPr lang="pt-BR">
              <a:cs typeface="+mn-lt"/>
            </a:endParaRP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8816C4-D7D6-32C0-7F38-BFCBF89C8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264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1CE41-6238-126F-140A-E1D88D0FD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7F53A4E-8BCC-9103-75AF-17A9AD611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218F861-2121-E6F1-B60A-D980EB12C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Segoe UI"/>
                <a:cs typeface="Segoe UI"/>
              </a:rPr>
              <a:t>A IA está transformando fundamentalmente como o código é escrito, implantado e mantido. Os desenvolvedores estão utilizando IA para permanecerem mais tempo no fluxo do seu ambiente e para focar em tarefas mais estratégicas. À medida que o ciclo do desenvolvimento de software é transformado, estamos fornecendo novos recursos em plataformas como GitHub, Azure AI </a:t>
            </a:r>
            <a:r>
              <a:rPr lang="pt-BR" sz="1200" err="1">
                <a:latin typeface="Segoe UI"/>
                <a:cs typeface="Segoe UI"/>
              </a:rPr>
              <a:t>Foundry</a:t>
            </a:r>
            <a:r>
              <a:rPr lang="pt-BR" sz="1200" dirty="0">
                <a:latin typeface="Segoe UI"/>
                <a:cs typeface="Segoe UI"/>
              </a:rPr>
              <a:t> e Windows que permitem aos desenvolvedores trabalhar mais rápido, pensar grande e desenvolver em escala.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4BBC88-9B31-7129-7420-C77FF8534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59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>
                <a:latin typeface="Segoe UI"/>
                <a:cs typeface="Segoe UI"/>
              </a:rPr>
              <a:t>Entramos na era dos agentes de IA. Graças aos avanços inovadores em raciocínio e memória, os modelos de IA agora são mais capazes e eficientes, e estamos vendo como os sistemas de IA podem nos ajudar a resolver problemas de novas maneiras.</a:t>
            </a:r>
            <a:endParaRPr lang="pt-BR" dirty="0">
              <a:latin typeface="Segoe UI"/>
              <a:cs typeface="Segoe U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216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5220D-B12F-9DC9-CA25-D140C282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532AF-A527-62E5-E809-049B2F21E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CD6E50-D145-90C4-2E9F-DE1600D46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 Ignite, </a:t>
            </a:r>
            <a:r>
              <a:rPr lang="en-US" err="1"/>
              <a:t>apresentamos</a:t>
            </a:r>
            <a:r>
              <a:rPr lang="en-US" dirty="0"/>
              <a:t> a </a:t>
            </a:r>
            <a:r>
              <a:rPr lang="en-US" err="1"/>
              <a:t>estratégia</a:t>
            </a:r>
            <a:r>
              <a:rPr lang="en-US" dirty="0"/>
              <a:t> </a:t>
            </a:r>
            <a:r>
              <a:rPr lang="en-US" b="1" dirty="0"/>
              <a:t>Copilot + </a:t>
            </a:r>
            <a:r>
              <a:rPr lang="en-US" b="1" err="1"/>
              <a:t>Agentes</a:t>
            </a:r>
            <a:r>
              <a:rPr lang="en-US"/>
              <a:t>.</a:t>
            </a:r>
            <a:br>
              <a:rPr lang="en-US" dirty="0">
                <a:cs typeface="+mn-lt"/>
              </a:rPr>
            </a:br>
            <a:endParaRPr lang="en-US" dirty="0"/>
          </a:p>
          <a:p>
            <a:r>
              <a:rPr lang="en-US" dirty="0"/>
              <a:t>Nossa </a:t>
            </a:r>
            <a:r>
              <a:rPr lang="en-US" err="1"/>
              <a:t>visão</a:t>
            </a:r>
            <a:r>
              <a:rPr lang="en-US" dirty="0"/>
              <a:t> é simples: </a:t>
            </a:r>
            <a:r>
              <a:rPr lang="en-US" b="1" err="1"/>
              <a:t>cada</a:t>
            </a:r>
            <a:r>
              <a:rPr lang="en-US" b="1" dirty="0"/>
              <a:t> </a:t>
            </a:r>
            <a:r>
              <a:rPr lang="en-US" b="1" err="1"/>
              <a:t>colaborador</a:t>
            </a:r>
            <a:r>
              <a:rPr lang="en-US" b="1" dirty="0"/>
              <a:t> com um Copilot </a:t>
            </a:r>
            <a:r>
              <a:rPr lang="en-US" b="1" err="1"/>
              <a:t>confiável</a:t>
            </a:r>
            <a:r>
              <a:rPr lang="en-US" dirty="0"/>
              <a:t> e </a:t>
            </a:r>
            <a:r>
              <a:rPr lang="en-US" b="1" err="1"/>
              <a:t>cada</a:t>
            </a:r>
            <a:r>
              <a:rPr lang="en-US" b="1" dirty="0"/>
              <a:t> </a:t>
            </a:r>
            <a:r>
              <a:rPr lang="en-US" b="1" err="1"/>
              <a:t>processo</a:t>
            </a:r>
            <a:r>
              <a:rPr lang="en-US" b="1" dirty="0"/>
              <a:t> </a:t>
            </a:r>
            <a:r>
              <a:rPr lang="en-US" b="1" err="1"/>
              <a:t>transformado</a:t>
            </a:r>
            <a:r>
              <a:rPr lang="en-US" b="1" dirty="0"/>
              <a:t> </a:t>
            </a:r>
            <a:r>
              <a:rPr lang="en-US" b="1" err="1"/>
              <a:t>por</a:t>
            </a:r>
            <a:r>
              <a:rPr lang="en-US" b="1" dirty="0"/>
              <a:t> </a:t>
            </a:r>
            <a:r>
              <a:rPr lang="en-US" b="1" err="1"/>
              <a:t>agentes</a:t>
            </a:r>
            <a:r>
              <a:rPr lang="en-US" dirty="0"/>
              <a:t>.</a:t>
            </a:r>
            <a:endParaRPr lang="pt-BR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O Copilot </a:t>
            </a:r>
            <a:r>
              <a:rPr lang="en-US" dirty="0" err="1"/>
              <a:t>entende</a:t>
            </a:r>
            <a:r>
              <a:rPr lang="en-US" dirty="0"/>
              <a:t> o </a:t>
            </a:r>
            <a:r>
              <a:rPr lang="en-US" dirty="0" err="1"/>
              <a:t>contexto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e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unificada</a:t>
            </a:r>
            <a:r>
              <a:rPr lang="en-US" dirty="0"/>
              <a:t> com IA.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Agentes</a:t>
            </a:r>
            <a:r>
              <a:rPr lang="en-US" dirty="0"/>
              <a:t> </a:t>
            </a:r>
            <a:r>
              <a:rPr lang="en-US" dirty="0" err="1"/>
              <a:t>expandem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capacidades</a:t>
            </a:r>
            <a:r>
              <a:rPr lang="en-US" dirty="0"/>
              <a:t>, </a:t>
            </a:r>
            <a:r>
              <a:rPr lang="en-US" dirty="0" err="1"/>
              <a:t>automatizando</a:t>
            </a:r>
            <a:r>
              <a:rPr lang="en-US" dirty="0"/>
              <a:t> </a:t>
            </a:r>
            <a:r>
              <a:rPr lang="en-US" dirty="0" err="1"/>
              <a:t>tarefas</a:t>
            </a:r>
            <a:r>
              <a:rPr lang="en-US" dirty="0"/>
              <a:t> e </a:t>
            </a:r>
            <a:r>
              <a:rPr lang="en-US" dirty="0" err="1"/>
              <a:t>processos</a:t>
            </a:r>
            <a:r>
              <a:rPr lang="en-US" dirty="0"/>
              <a:t> de </a:t>
            </a:r>
            <a:r>
              <a:rPr lang="en-US" dirty="0" err="1"/>
              <a:t>negócio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Garantimos</a:t>
            </a:r>
            <a:r>
              <a:rPr lang="en-US" dirty="0"/>
              <a:t> </a:t>
            </a:r>
            <a:r>
              <a:rPr lang="en-US" b="1" dirty="0" err="1"/>
              <a:t>governança</a:t>
            </a:r>
            <a:r>
              <a:rPr lang="en-US" b="1" dirty="0"/>
              <a:t>, </a:t>
            </a:r>
            <a:r>
              <a:rPr lang="en-US" b="1" dirty="0" err="1"/>
              <a:t>segurança</a:t>
            </a:r>
            <a:r>
              <a:rPr lang="en-US" b="1" dirty="0"/>
              <a:t> de dados e </a:t>
            </a:r>
            <a:r>
              <a:rPr lang="en-US" b="1" dirty="0" err="1"/>
              <a:t>métricas</a:t>
            </a:r>
            <a:r>
              <a:rPr lang="en-US" b="1" dirty="0"/>
              <a:t> </a:t>
            </a:r>
            <a:r>
              <a:rPr lang="en-US" b="1" dirty="0" err="1"/>
              <a:t>claras</a:t>
            </a:r>
            <a:r>
              <a:rPr lang="en-US" b="1" dirty="0"/>
              <a:t> de </a:t>
            </a:r>
            <a:r>
              <a:rPr lang="en-US" b="1" dirty="0" err="1"/>
              <a:t>resultados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do </a:t>
            </a:r>
            <a:r>
              <a:rPr lang="en-US" i="1" dirty="0">
                <a:effectLst/>
              </a:rPr>
              <a:t>Copilot Control System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Em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b="1" dirty="0" err="1"/>
              <a:t>pessoas</a:t>
            </a:r>
            <a:r>
              <a:rPr lang="en-US" b="1" dirty="0"/>
              <a:t> no </a:t>
            </a:r>
            <a:r>
              <a:rPr lang="en-US" b="1" dirty="0" err="1"/>
              <a:t>centro</a:t>
            </a:r>
            <a:r>
              <a:rPr lang="en-US" b="1" dirty="0"/>
              <a:t>, IA </a:t>
            </a:r>
            <a:r>
              <a:rPr lang="en-US" b="1" dirty="0" err="1"/>
              <a:t>como</a:t>
            </a:r>
            <a:r>
              <a:rPr lang="en-US" b="1" dirty="0"/>
              <a:t> </a:t>
            </a:r>
            <a:r>
              <a:rPr lang="en-US" b="1" dirty="0" err="1"/>
              <a:t>parceira</a:t>
            </a:r>
            <a:r>
              <a:rPr lang="en-US" b="1" dirty="0"/>
              <a:t> e </a:t>
            </a:r>
            <a:r>
              <a:rPr lang="en-US" b="1" dirty="0" err="1"/>
              <a:t>processos</a:t>
            </a:r>
            <a:r>
              <a:rPr lang="en-US" b="1" dirty="0"/>
              <a:t> </a:t>
            </a:r>
            <a:r>
              <a:rPr lang="en-US" b="1" dirty="0" err="1"/>
              <a:t>potencializados</a:t>
            </a:r>
            <a:r>
              <a:rPr lang="en-US" b="1" dirty="0"/>
              <a:t> </a:t>
            </a: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/>
              <a:t>agentes</a:t>
            </a:r>
            <a:r>
              <a:rPr lang="en-US" dirty="0"/>
              <a:t>.</a:t>
            </a:r>
          </a:p>
          <a:p>
            <a:r>
              <a:rPr lang="en-US" sz="800" dirty="0">
                <a:latin typeface="Aptos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800">
              <a:cs typeface="Segoe Sans Display"/>
            </a:endParaRPr>
          </a:p>
          <a:p>
            <a:endParaRPr lang="en-US" sz="850">
              <a:cs typeface="Segoe Sans Display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124B0-9C16-58C4-6C30-888FFEE55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DBA25-EEB1-46C0-8126-D5B74A701F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Display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023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 </a:t>
            </a:r>
            <a:r>
              <a:rPr lang="en-US" b="1" dirty="0">
                <a:effectLst/>
              </a:rPr>
              <a:t>Copilot </a:t>
            </a:r>
            <a:r>
              <a:rPr lang="en-US" b="1" dirty="0"/>
              <a:t>é </a:t>
            </a:r>
            <a:r>
              <a:rPr lang="en-US" b="1" err="1"/>
              <a:t>uma</a:t>
            </a:r>
            <a:r>
              <a:rPr lang="en-US" b="1" dirty="0"/>
              <a:t> </a:t>
            </a:r>
            <a:r>
              <a:rPr lang="en-US" b="1" err="1"/>
              <a:t>solução</a:t>
            </a:r>
            <a:r>
              <a:rPr lang="en-US" b="1" dirty="0"/>
              <a:t> </a:t>
            </a:r>
            <a:r>
              <a:rPr lang="en-US" b="1" err="1"/>
              <a:t>abrangente</a:t>
            </a:r>
            <a:r>
              <a:rPr lang="en-US" b="1" dirty="0"/>
              <a:t> para </a:t>
            </a:r>
            <a:r>
              <a:rPr lang="en-US" b="1" dirty="0">
                <a:effectLst/>
              </a:rPr>
              <a:t>a </a:t>
            </a:r>
            <a:r>
              <a:rPr lang="en-US" b="1" err="1"/>
              <a:t>transformação</a:t>
            </a:r>
            <a:r>
              <a:rPr lang="en-US" b="1" dirty="0"/>
              <a:t> com IA</a:t>
            </a:r>
            <a:r>
              <a:rPr lang="en-US" dirty="0">
                <a:effectLst/>
              </a:rPr>
              <a:t>.</a:t>
            </a:r>
            <a:endParaRPr lang="en-US">
              <a:cs typeface="Segoe UI"/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interagir</a:t>
            </a:r>
            <a:r>
              <a:rPr lang="en-US" dirty="0"/>
              <a:t> com o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Copilot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meio</a:t>
            </a:r>
            <a:r>
              <a:rPr lang="en-US" dirty="0"/>
              <a:t> do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chat</a:t>
            </a:r>
            <a:r>
              <a:rPr lang="en-US" dirty="0"/>
              <a:t>, com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de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padronizada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web, desktop</a:t>
            </a:r>
            <a:r>
              <a:rPr lang="en-US" b="1" dirty="0"/>
              <a:t> e </a:t>
            </a:r>
            <a:r>
              <a:rPr lang="en-US" b="1" dirty="0" err="1"/>
              <a:t>dispositivos</a:t>
            </a:r>
            <a:r>
              <a:rPr lang="en-US" b="1" dirty="0"/>
              <a:t> </a:t>
            </a:r>
            <a:r>
              <a:rPr lang="en-US" b="1" dirty="0" err="1"/>
              <a:t>móveis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O </a:t>
            </a:r>
            <a:r>
              <a:rPr lang="en-US" b="0" i="0" u="none" strike="noStrike" dirty="0">
                <a:effectLst/>
              </a:rPr>
              <a:t>Copilot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integrado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ferramentas </a:t>
            </a:r>
            <a:r>
              <a:rPr lang="en-US" dirty="0" err="1"/>
              <a:t>usadas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milhões</a:t>
            </a:r>
            <a:r>
              <a:rPr lang="en-US" dirty="0"/>
              <a:t> de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dias</a:t>
            </a:r>
            <a:r>
              <a:rPr lang="en-US" b="0" i="0" u="none" strike="noStrike" dirty="0">
                <a:effectLst/>
              </a:rPr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i="0" u="none" strike="noStrike" dirty="0">
                <a:effectLst/>
              </a:rPr>
              <a:t>Word, Excel, PowerPoint, Outlook</a:t>
            </a:r>
            <a:r>
              <a:rPr lang="en-US" b="1" dirty="0"/>
              <a:t> e Teams</a:t>
            </a:r>
            <a:r>
              <a:rPr lang="en-US" b="0" i="0" u="none" strike="noStrike" dirty="0">
                <a:effectLst/>
              </a:rPr>
              <a:t>, </a:t>
            </a:r>
            <a:r>
              <a:rPr lang="en-US" dirty="0" err="1"/>
              <a:t>oferecendo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unificada</a:t>
            </a:r>
            <a:r>
              <a:rPr lang="en-US" dirty="0"/>
              <a:t> de IA que </a:t>
            </a:r>
            <a:r>
              <a:rPr lang="en-US" dirty="0" err="1"/>
              <a:t>funciona</a:t>
            </a:r>
            <a:r>
              <a:rPr lang="en-US" dirty="0"/>
              <a:t> de forma </a:t>
            </a:r>
            <a:r>
              <a:rPr lang="en-US" dirty="0" err="1"/>
              <a:t>fluida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e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rotina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b="0" i="0" u="none" strike="noStrike" dirty="0">
                <a:effectLst/>
              </a:rPr>
              <a:t>. </a:t>
            </a:r>
            <a:r>
              <a:rPr lang="en-US" dirty="0"/>
              <a:t>Ele é </a:t>
            </a:r>
            <a:r>
              <a:rPr lang="en-US" dirty="0" err="1"/>
              <a:t>sustentado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b="1" i="0" u="none" strike="noStrike" dirty="0">
                <a:effectLst/>
              </a:rPr>
              <a:t>Microsoft Graph</a:t>
            </a:r>
            <a:r>
              <a:rPr lang="en-US" b="0" i="0" u="none" strike="noStrike" dirty="0">
                <a:effectLst/>
              </a:rPr>
              <a:t>, </a:t>
            </a:r>
            <a:r>
              <a:rPr lang="en-US" dirty="0"/>
              <a:t>que </a:t>
            </a:r>
            <a:r>
              <a:rPr lang="en-US" dirty="0" err="1"/>
              <a:t>reúne</a:t>
            </a:r>
            <a:r>
              <a:rPr lang="en-US" dirty="0"/>
              <a:t> </a:t>
            </a:r>
            <a:r>
              <a:rPr lang="en-US" dirty="0" err="1"/>
              <a:t>trilhões</a:t>
            </a:r>
            <a:r>
              <a:rPr lang="en-US" dirty="0"/>
              <a:t> de </a:t>
            </a:r>
            <a:r>
              <a:rPr lang="en-US" dirty="0" err="1"/>
              <a:t>sinais</a:t>
            </a:r>
            <a:r>
              <a:rPr lang="en-US" dirty="0"/>
              <a:t> de </a:t>
            </a:r>
            <a:r>
              <a:rPr lang="en-US" dirty="0" err="1"/>
              <a:t>produtividade</a:t>
            </a:r>
            <a:r>
              <a:rPr lang="en-US" dirty="0"/>
              <a:t> e dados de </a:t>
            </a:r>
            <a:r>
              <a:rPr lang="en-US" dirty="0" err="1"/>
              <a:t>trabalho</a:t>
            </a:r>
            <a:r>
              <a:rPr lang="en-US" b="0" i="0" u="none" strike="noStrike" dirty="0">
                <a:effectLst/>
              </a:rPr>
              <a:t>, </a:t>
            </a:r>
            <a:r>
              <a:rPr lang="en-US" dirty="0" err="1"/>
              <a:t>permitindo</a:t>
            </a:r>
            <a:r>
              <a:rPr lang="en-US" dirty="0"/>
              <a:t> </a:t>
            </a:r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b="1" dirty="0" err="1"/>
              <a:t>personalizadas</a:t>
            </a:r>
            <a:r>
              <a:rPr lang="en-US" b="1" dirty="0"/>
              <a:t> e </a:t>
            </a:r>
            <a:r>
              <a:rPr lang="en-US" b="1" dirty="0" err="1"/>
              <a:t>relevantes</a:t>
            </a:r>
            <a:r>
              <a:rPr lang="en-US" b="0" i="0" u="none" strike="noStrike" dirty="0">
                <a:effectLst/>
              </a:rPr>
              <a:t>.</a:t>
            </a:r>
            <a:endParaRPr lang="en-US" dirty="0"/>
          </a:p>
          <a:p>
            <a:pPr>
              <a:defRPr/>
            </a:pPr>
            <a:r>
              <a:rPr lang="en-US" dirty="0" err="1"/>
              <a:t>Além</a:t>
            </a:r>
            <a:r>
              <a:rPr lang="en-US" dirty="0"/>
              <a:t> dos </a:t>
            </a:r>
            <a:r>
              <a:rPr lang="en-US" dirty="0" err="1"/>
              <a:t>sinais</a:t>
            </a:r>
            <a:r>
              <a:rPr lang="en-US" dirty="0"/>
              <a:t> de </a:t>
            </a:r>
            <a:r>
              <a:rPr lang="en-US" dirty="0" err="1"/>
              <a:t>produtividade</a:t>
            </a:r>
            <a:r>
              <a:rPr lang="en-US" dirty="0"/>
              <a:t> do </a:t>
            </a:r>
            <a:r>
              <a:rPr lang="en-US" b="0" i="0" u="none" strike="noStrike" dirty="0">
                <a:effectLst/>
              </a:rPr>
              <a:t>Microsoft 365, </a:t>
            </a:r>
            <a:r>
              <a:rPr lang="en-US" dirty="0" err="1"/>
              <a:t>também</a:t>
            </a:r>
            <a:r>
              <a:rPr lang="en-US" dirty="0"/>
              <a:t>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conectar</a:t>
            </a:r>
            <a:r>
              <a:rPr lang="en-US" dirty="0"/>
              <a:t> o Copilot a </a:t>
            </a:r>
            <a:r>
              <a:rPr lang="en-US" b="1" dirty="0" err="1"/>
              <a:t>outras</a:t>
            </a:r>
            <a:r>
              <a:rPr lang="en-US" b="1" dirty="0"/>
              <a:t> </a:t>
            </a:r>
            <a:r>
              <a:rPr lang="en-US" b="1" dirty="0" err="1"/>
              <a:t>fontes</a:t>
            </a:r>
            <a:r>
              <a:rPr lang="en-US" b="1" dirty="0"/>
              <a:t> de dados </a:t>
            </a:r>
            <a:r>
              <a:rPr lang="en-US" b="1" dirty="0" err="1"/>
              <a:t>corporativos</a:t>
            </a:r>
            <a:r>
              <a:rPr lang="en-US" b="0" i="0" u="none" strike="noStrike" dirty="0">
                <a:effectLst/>
              </a:rPr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0" i="0" u="none" strike="noStrike" dirty="0">
                <a:effectLst/>
              </a:rPr>
              <a:t>ERP, CRM, HCM</a:t>
            </a:r>
            <a:r>
              <a:rPr lang="en-US" dirty="0"/>
              <a:t> e </a:t>
            </a:r>
            <a:r>
              <a:rPr lang="en-US" dirty="0" err="1"/>
              <a:t>aplicativos</a:t>
            </a:r>
            <a:r>
              <a:rPr lang="en-US" dirty="0"/>
              <a:t> </a:t>
            </a:r>
            <a:r>
              <a:rPr lang="en-US" dirty="0" err="1"/>
              <a:t>personalizados</a:t>
            </a:r>
            <a:r>
              <a:rPr lang="en-US" b="0" i="0" u="none" strike="noStrike" dirty="0">
                <a:effectLst/>
              </a:rPr>
              <a:t>.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de </a:t>
            </a:r>
            <a:r>
              <a:rPr lang="en-US" b="1" dirty="0"/>
              <a:t>1.800 </a:t>
            </a:r>
            <a:r>
              <a:rPr lang="en-US" b="1" dirty="0" err="1"/>
              <a:t>conectores</a:t>
            </a:r>
            <a:r>
              <a:rPr lang="en-US" b="1" dirty="0"/>
              <a:t> </a:t>
            </a:r>
            <a:r>
              <a:rPr lang="en-US" b="1" dirty="0" err="1"/>
              <a:t>prontos</a:t>
            </a:r>
            <a:r>
              <a:rPr lang="en-US" dirty="0"/>
              <a:t> para </a:t>
            </a:r>
            <a:r>
              <a:rPr lang="en-US" dirty="0" err="1"/>
              <a:t>começar</a:t>
            </a:r>
            <a:r>
              <a:rPr lang="en-US" b="0" i="0" u="none" strike="noStrike" dirty="0">
                <a:effectLst/>
              </a:rPr>
              <a:t>.</a:t>
            </a:r>
            <a:r>
              <a:rPr lang="en-US" dirty="0"/>
              <a:t> </a:t>
            </a:r>
            <a:r>
              <a:rPr lang="en-US" dirty="0" err="1"/>
              <a:t>Reconhecendo</a:t>
            </a:r>
            <a:r>
              <a:rPr lang="en-US" dirty="0"/>
              <a:t> que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negócio</a:t>
            </a:r>
            <a:r>
              <a:rPr lang="en-US" dirty="0"/>
              <a:t> é </a:t>
            </a:r>
            <a:r>
              <a:rPr lang="en-US" dirty="0" err="1"/>
              <a:t>único</a:t>
            </a:r>
            <a:r>
              <a:rPr lang="en-US" dirty="0"/>
              <a:t>, a Microsoft </a:t>
            </a:r>
            <a:r>
              <a:rPr lang="en-US" dirty="0" err="1"/>
              <a:t>oferece</a:t>
            </a:r>
            <a:r>
              <a:rPr lang="en-US" dirty="0"/>
              <a:t> ferramentas de </a:t>
            </a:r>
            <a:r>
              <a:rPr lang="en-US" b="1" i="0" u="none" strike="noStrike" dirty="0">
                <a:effectLst/>
              </a:rPr>
              <a:t>no-code </a:t>
            </a:r>
            <a:r>
              <a:rPr lang="en-US" b="1" dirty="0"/>
              <a:t>e </a:t>
            </a:r>
            <a:r>
              <a:rPr lang="en-US" b="1" i="0" u="none" strike="noStrike" dirty="0">
                <a:effectLst/>
              </a:rPr>
              <a:t>low-code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dirty="0"/>
              <a:t>para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b="1" dirty="0" err="1"/>
              <a:t>agentes</a:t>
            </a:r>
            <a:r>
              <a:rPr lang="en-US" b="1" dirty="0"/>
              <a:t> </a:t>
            </a:r>
            <a:r>
              <a:rPr lang="en-US" b="1" dirty="0" err="1"/>
              <a:t>personalizados</a:t>
            </a:r>
            <a:r>
              <a:rPr lang="en-US" b="1" dirty="0"/>
              <a:t> do </a:t>
            </a:r>
            <a:r>
              <a:rPr lang="en-US" b="1" i="0" u="none" strike="noStrike" dirty="0">
                <a:effectLst/>
              </a:rPr>
              <a:t>Copilot</a:t>
            </a:r>
            <a:r>
              <a:rPr lang="en-US" b="0" i="0" u="none" strike="noStrike" dirty="0">
                <a:effectLst/>
              </a:rPr>
              <a:t>, </a:t>
            </a:r>
            <a:r>
              <a:rPr lang="en-US" dirty="0"/>
              <a:t>que </a:t>
            </a:r>
            <a:r>
              <a:rPr lang="en-US" dirty="0" err="1"/>
              <a:t>ampliam</a:t>
            </a:r>
            <a:r>
              <a:rPr lang="en-US" dirty="0"/>
              <a:t> a </a:t>
            </a:r>
            <a:r>
              <a:rPr lang="en-US" dirty="0" err="1"/>
              <a:t>capacidade</a:t>
            </a:r>
            <a:r>
              <a:rPr lang="en-US" dirty="0"/>
              <a:t> do Copilot de </a:t>
            </a:r>
            <a:r>
              <a:rPr lang="en-US" dirty="0" err="1"/>
              <a:t>acessar</a:t>
            </a:r>
            <a:r>
              <a:rPr lang="en-US" dirty="0"/>
              <a:t> dados</a:t>
            </a:r>
            <a:r>
              <a:rPr lang="en-US" b="0" i="0" u="none" strike="noStrike" dirty="0">
                <a:effectLst/>
              </a:rPr>
              <a:t>,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e </a:t>
            </a:r>
            <a:r>
              <a:rPr lang="en-US" dirty="0" err="1"/>
              <a:t>atender</a:t>
            </a:r>
            <a:r>
              <a:rPr lang="en-US" dirty="0"/>
              <a:t> </a:t>
            </a: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tarefas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b="0" i="0" u="none" strike="noStrike" dirty="0">
                <a:effectLst/>
              </a:rPr>
              <a:t>.</a:t>
            </a:r>
            <a:endParaRPr lang="en-US" dirty="0"/>
          </a:p>
          <a:p>
            <a:pPr>
              <a:defRPr/>
            </a:pPr>
            <a:r>
              <a:rPr lang="en-US" dirty="0"/>
              <a:t>O </a:t>
            </a:r>
            <a:r>
              <a:rPr lang="en-US" b="0" i="0" u="none" strike="noStrike" dirty="0">
                <a:effectLst/>
              </a:rPr>
              <a:t>Copilot </a:t>
            </a:r>
            <a:r>
              <a:rPr lang="en-US" dirty="0" err="1"/>
              <a:t>herda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a </a:t>
            </a:r>
            <a:r>
              <a:rPr lang="en-US" b="1" dirty="0" err="1"/>
              <a:t>segurança</a:t>
            </a:r>
            <a:r>
              <a:rPr lang="en-US" b="1" dirty="0"/>
              <a:t>, </a:t>
            </a:r>
            <a:r>
              <a:rPr lang="en-US" b="1" dirty="0" err="1"/>
              <a:t>permissões</a:t>
            </a:r>
            <a:r>
              <a:rPr lang="en-US" b="1" dirty="0"/>
              <a:t>, </a:t>
            </a:r>
            <a:r>
              <a:rPr lang="en-US" b="1" dirty="0" err="1"/>
              <a:t>políticas</a:t>
            </a:r>
            <a:r>
              <a:rPr lang="en-US" b="1" dirty="0"/>
              <a:t> e </a:t>
            </a:r>
            <a:r>
              <a:rPr lang="en-US" b="1" dirty="0" err="1"/>
              <a:t>controles</a:t>
            </a:r>
            <a:r>
              <a:rPr lang="en-US" b="1" dirty="0"/>
              <a:t> </a:t>
            </a:r>
            <a:r>
              <a:rPr lang="en-US" b="1" dirty="0" err="1"/>
              <a:t>administrativos</a:t>
            </a:r>
            <a:r>
              <a:rPr lang="en-US" dirty="0"/>
              <a:t> do </a:t>
            </a:r>
            <a:r>
              <a:rPr lang="en-US" b="0" i="0" u="none" strike="noStrike" dirty="0">
                <a:effectLst/>
              </a:rPr>
              <a:t>Microsoft 365, </a:t>
            </a:r>
            <a:r>
              <a:rPr lang="en-US" dirty="0" err="1"/>
              <a:t>além</a:t>
            </a:r>
            <a:r>
              <a:rPr lang="en-US" dirty="0"/>
              <a:t> de </a:t>
            </a:r>
            <a:r>
              <a:rPr lang="en-US" dirty="0" err="1"/>
              <a:t>governança</a:t>
            </a:r>
            <a:r>
              <a:rPr lang="en-US" dirty="0"/>
              <a:t> de dados </a:t>
            </a:r>
            <a:r>
              <a:rPr lang="en-US" dirty="0" err="1"/>
              <a:t>integrada</a:t>
            </a:r>
            <a:r>
              <a:rPr lang="en-US" dirty="0"/>
              <a:t> e </a:t>
            </a:r>
            <a:r>
              <a:rPr lang="en-US" b="1" dirty="0" err="1"/>
              <a:t>proteção</a:t>
            </a:r>
            <a:r>
              <a:rPr lang="en-US" b="1" dirty="0"/>
              <a:t> </a:t>
            </a:r>
            <a:r>
              <a:rPr lang="en-US" b="1" dirty="0" err="1"/>
              <a:t>avançada</a:t>
            </a:r>
            <a:r>
              <a:rPr lang="en-US" b="1" dirty="0"/>
              <a:t> para dados </a:t>
            </a:r>
            <a:r>
              <a:rPr lang="en-US" b="1" dirty="0" err="1"/>
              <a:t>corporativos</a:t>
            </a:r>
            <a:r>
              <a:rPr lang="en-US" dirty="0"/>
              <a:t> – </a:t>
            </a:r>
            <a:r>
              <a:rPr lang="en-US" dirty="0" err="1"/>
              <a:t>tudo</a:t>
            </a:r>
            <a:r>
              <a:rPr lang="en-US" dirty="0"/>
              <a:t> com base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de </a:t>
            </a:r>
            <a:r>
              <a:rPr lang="en-US" b="1" dirty="0"/>
              <a:t>IA </a:t>
            </a:r>
            <a:r>
              <a:rPr lang="en-US" b="1" dirty="0" err="1"/>
              <a:t>Responsável</a:t>
            </a:r>
            <a:r>
              <a:rPr lang="en-US" b="0" i="0" u="none" strike="noStrike" dirty="0">
                <a:effectLst/>
              </a:rPr>
              <a:t>.</a:t>
            </a:r>
            <a:endParaRPr lang="en-US" dirty="0"/>
          </a:p>
          <a:p>
            <a:pPr>
              <a:defRPr/>
            </a:pPr>
            <a:r>
              <a:rPr lang="en-US" dirty="0"/>
              <a:t>Ele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b="1" dirty="0" err="1"/>
              <a:t>flexibilidade</a:t>
            </a:r>
            <a:r>
              <a:rPr lang="en-US" b="1" dirty="0"/>
              <a:t> e </a:t>
            </a:r>
            <a:r>
              <a:rPr lang="en-US" b="1" dirty="0" err="1"/>
              <a:t>opções</a:t>
            </a:r>
            <a:r>
              <a:rPr lang="en-US" b="1" dirty="0"/>
              <a:t> de </a:t>
            </a:r>
            <a:r>
              <a:rPr lang="en-US" b="1" dirty="0" err="1"/>
              <a:t>escolha</a:t>
            </a:r>
            <a:r>
              <a:rPr lang="en-US" dirty="0"/>
              <a:t>, </a:t>
            </a:r>
            <a:r>
              <a:rPr lang="en-US" dirty="0" err="1"/>
              <a:t>permitindo</a:t>
            </a:r>
            <a:r>
              <a:rPr lang="en-US" dirty="0"/>
              <a:t> </a:t>
            </a:r>
            <a:r>
              <a:rPr lang="en-US" dirty="0" err="1"/>
              <a:t>habilitar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colaboradores</a:t>
            </a:r>
            <a:r>
              <a:rPr lang="en-US" dirty="0"/>
              <a:t> com IA e </a:t>
            </a:r>
            <a:r>
              <a:rPr lang="en-US" dirty="0" err="1"/>
              <a:t>agentes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,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b="1" dirty="0" err="1"/>
              <a:t>assinatura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pay as you go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Por </a:t>
            </a:r>
            <a:r>
              <a:rPr lang="en-US" dirty="0" err="1"/>
              <a:t>fim</a:t>
            </a:r>
            <a:r>
              <a:rPr lang="en-US" b="0" i="0" u="none" strike="noStrike" dirty="0">
                <a:effectLst/>
              </a:rPr>
              <a:t>, </a:t>
            </a:r>
            <a:r>
              <a:rPr lang="en-US" dirty="0"/>
              <a:t>a Microsoft </a:t>
            </a:r>
            <a:r>
              <a:rPr lang="en-US" dirty="0" err="1"/>
              <a:t>fornece</a:t>
            </a:r>
            <a:r>
              <a:rPr lang="en-US" dirty="0"/>
              <a:t> ferramentas para </a:t>
            </a:r>
            <a:r>
              <a:rPr lang="en-US" dirty="0" err="1"/>
              <a:t>acelerar</a:t>
            </a:r>
            <a:r>
              <a:rPr lang="en-US" dirty="0"/>
              <a:t> a </a:t>
            </a:r>
            <a:r>
              <a:rPr lang="en-US" dirty="0" err="1"/>
              <a:t>adoção</a:t>
            </a:r>
            <a:r>
              <a:rPr lang="en-US" dirty="0"/>
              <a:t> e </a:t>
            </a:r>
            <a:r>
              <a:rPr lang="en-US" dirty="0" err="1"/>
              <a:t>medir</a:t>
            </a:r>
            <a:r>
              <a:rPr lang="en-US" dirty="0"/>
              <a:t> o </a:t>
            </a:r>
            <a:r>
              <a:rPr lang="en-US" dirty="0" err="1"/>
              <a:t>impacto</a:t>
            </a:r>
            <a:r>
              <a:rPr lang="en-US" dirty="0"/>
              <a:t> da IA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negócios</a:t>
            </a:r>
            <a:r>
              <a:rPr lang="en-US" b="0" i="0" u="none" strike="noStrike" dirty="0">
                <a:effectLst/>
              </a:rPr>
              <a:t>.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inclui</a:t>
            </a:r>
            <a:r>
              <a:rPr lang="en-US" dirty="0"/>
              <a:t> o </a:t>
            </a:r>
            <a:r>
              <a:rPr lang="en-US" b="1" i="0" u="none" strike="noStrike" dirty="0">
                <a:effectLst/>
              </a:rPr>
              <a:t>Copilot Lab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dirty="0"/>
              <a:t>e a </a:t>
            </a:r>
            <a:r>
              <a:rPr lang="en-US" b="1" i="0" u="none" strike="noStrike" dirty="0">
                <a:effectLst/>
              </a:rPr>
              <a:t>Learning Academy</a:t>
            </a:r>
            <a:r>
              <a:rPr lang="en-US" b="0" i="0" u="none" strike="noStrike" dirty="0">
                <a:effectLst/>
              </a:rPr>
              <a:t> </a:t>
            </a:r>
            <a:r>
              <a:rPr lang="en-US" dirty="0"/>
              <a:t>para </a:t>
            </a:r>
            <a:r>
              <a:rPr lang="en-US" dirty="0" err="1"/>
              <a:t>capacitação</a:t>
            </a:r>
            <a:r>
              <a:rPr lang="en-US" b="0" i="0" u="none" strike="noStrike" dirty="0">
                <a:effectLst/>
              </a:rPr>
              <a:t>, </a:t>
            </a:r>
            <a:r>
              <a:rPr lang="en-US" dirty="0" err="1"/>
              <a:t>além</a:t>
            </a:r>
            <a:r>
              <a:rPr lang="en-US" dirty="0"/>
              <a:t> do </a:t>
            </a:r>
            <a:r>
              <a:rPr lang="en-US" b="1" i="0" u="none" strike="noStrike" dirty="0">
                <a:effectLst/>
              </a:rPr>
              <a:t>Copilot Dashboard</a:t>
            </a:r>
            <a:r>
              <a:rPr lang="en-US" dirty="0"/>
              <a:t>, que </a:t>
            </a: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quantificar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b="0" i="0" u="none" strike="noStrike" dirty="0">
                <a:effectLst/>
              </a:rPr>
              <a:t>.</a:t>
            </a:r>
            <a:endParaRPr lang="en-US" dirty="0"/>
          </a:p>
          <a:p>
            <a:pPr>
              <a:spcBef>
                <a:spcPts val="600"/>
              </a:spcBef>
            </a:pPr>
            <a:endParaRPr lang="en-US" sz="800">
              <a:latin typeface="Segoe UI"/>
              <a:cs typeface="Segoe U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469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F0D73-28F6-0D5E-F6A0-6D48F4AE0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6C39C39-BE54-8B9E-A4FE-F5BB22A22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BA09AF5-F14C-7F80-EDD5-14D6C3B44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000"/>
              <a:t>Fonte: </a:t>
            </a:r>
            <a:r>
              <a:rPr lang="pt-BR" dirty="0">
                <a:hlinkClick r:id="rId3"/>
              </a:rPr>
              <a:t>https://www.microsoft.com/en/customers/story/18816-british-columbia-investment-management-corporation-microsoft-365-copilot</a:t>
            </a:r>
            <a:endParaRPr lang="pt-BR"/>
          </a:p>
          <a:p>
            <a:br>
              <a:rPr lang="pt-BR" sz="2000" dirty="0">
                <a:cs typeface="+mn-lt"/>
              </a:rPr>
            </a:br>
            <a:r>
              <a:rPr lang="pt-BR" sz="800" b="1" dirty="0"/>
              <a:t>Caso de sucesso do Microsoft 365 </a:t>
            </a:r>
            <a:r>
              <a:rPr lang="pt-BR" sz="800" b="1" err="1"/>
              <a:t>Copilot</a:t>
            </a:r>
            <a:r>
              <a:rPr lang="pt-BR" sz="800" b="1" dirty="0"/>
              <a:t> na BCI</a:t>
            </a:r>
            <a:endParaRPr lang="pt-BR" dirty="0"/>
          </a:p>
          <a:p>
            <a:r>
              <a:rPr lang="pt-BR" sz="800" b="1" dirty="0"/>
              <a:t>Contexto:</a:t>
            </a:r>
            <a:br>
              <a:rPr lang="pt-BR" sz="800" dirty="0">
                <a:cs typeface="+mn-lt"/>
              </a:rPr>
            </a:br>
            <a:r>
              <a:rPr lang="pt-BR" sz="800" dirty="0"/>
              <a:t>A British Columbia </a:t>
            </a:r>
            <a:r>
              <a:rPr lang="pt-BR" sz="800" dirty="0" err="1"/>
              <a:t>Investment</a:t>
            </a:r>
            <a:r>
              <a:rPr lang="pt-BR" sz="800" dirty="0"/>
              <a:t> Management Corporation (BCI), um dos maiores gestores de ativos do Canadá, buscava modernizar seus processos para aumentar a produtividade e liberar tempo de analistas e auditores. Em 2023, a instituição aderiu ao programa de acesso antecipado do </a:t>
            </a:r>
            <a:r>
              <a:rPr lang="pt-BR" sz="800" dirty="0" err="1"/>
              <a:t>Copilot</a:t>
            </a:r>
            <a:r>
              <a:rPr lang="pt-BR" sz="800" dirty="0"/>
              <a:t> para Microsoft 365 e ao Azure OpenAI Service, iniciando uma transformação digital.</a:t>
            </a:r>
          </a:p>
          <a:p>
            <a:r>
              <a:rPr lang="pt-BR" sz="800" b="1" dirty="0"/>
              <a:t>Desafios iniciais:</a:t>
            </a:r>
            <a:endParaRPr lang="pt-BR" sz="800" dirty="0"/>
          </a:p>
          <a:p>
            <a:r>
              <a:rPr lang="pt-BR" sz="800" b="1" dirty="0"/>
              <a:t>Automação de tarefas manuais:</a:t>
            </a:r>
            <a:r>
              <a:rPr lang="pt-BR" sz="800" dirty="0"/>
              <a:t> análise de milhares de comentários de colaboradores e redação de relatórios exigiam muitas horas de trabalho; um levantamento com quase 8 000 comentários demorava mais de um mês para ser processado.</a:t>
            </a:r>
          </a:p>
          <a:p>
            <a:r>
              <a:rPr lang="pt-BR" sz="800" b="1" dirty="0"/>
              <a:t>Elaboração de relatórios:</a:t>
            </a:r>
            <a:r>
              <a:rPr lang="pt-BR" sz="800" dirty="0"/>
              <a:t> os auditores perdiam tempo preparando versões finais de documentos extensos.</a:t>
            </a:r>
          </a:p>
          <a:p>
            <a:r>
              <a:rPr lang="pt-BR" sz="800" b="1" dirty="0"/>
              <a:t>Engajamento em reuniões:</a:t>
            </a:r>
            <a:r>
              <a:rPr lang="pt-BR" sz="800" dirty="0"/>
              <a:t> era necessário um responsável para anotar tudo, o que reduzia a participação ativa dos demais.</a:t>
            </a:r>
          </a:p>
          <a:p>
            <a:r>
              <a:rPr lang="pt-BR" sz="800" b="1" dirty="0"/>
              <a:t>Segurança e conformidade:</a:t>
            </a:r>
            <a:r>
              <a:rPr lang="pt-BR" sz="800" dirty="0"/>
              <a:t> como gestor de ativos públicos, a BCI precisava proteger dados sensíveis e atender às normas rigorosas do setor financeiro.</a:t>
            </a:r>
          </a:p>
          <a:p>
            <a:r>
              <a:rPr lang="pt-BR" sz="800" b="1" dirty="0"/>
              <a:t>Ferramentas e abordagem:</a:t>
            </a:r>
            <a:endParaRPr lang="pt-BR" sz="800" dirty="0"/>
          </a:p>
          <a:p>
            <a:r>
              <a:rPr lang="pt-BR" sz="800" b="1" dirty="0" err="1"/>
              <a:t>Copilot</a:t>
            </a:r>
            <a:r>
              <a:rPr lang="pt-BR" sz="800" b="1" dirty="0"/>
              <a:t> para Microsoft 365:</a:t>
            </a:r>
            <a:r>
              <a:rPr lang="pt-BR" sz="800" dirty="0"/>
              <a:t> integrado ao Word, Excel, Outlook, Teams e PowerPoint, permitindo sumarizar textos, gerar apresentações e redigir e‑mails. A BCI começou com 300 licenças e expandiu para mais de 570 usuários, incluindo executivos.</a:t>
            </a:r>
          </a:p>
          <a:p>
            <a:r>
              <a:rPr lang="pt-BR" sz="800" b="1" dirty="0"/>
              <a:t>Azure OpenAI Service:</a:t>
            </a:r>
            <a:r>
              <a:rPr lang="pt-BR" sz="800" dirty="0"/>
              <a:t> serviço em nuvem que permitiu criar assistentes personalizados para gerar trechos de relatórios e analisar grandes volumes de comentários de modo seguro.</a:t>
            </a:r>
          </a:p>
          <a:p>
            <a:r>
              <a:rPr lang="pt-BR" sz="800" b="1" dirty="0"/>
              <a:t>Programa de acesso antecipado e workshops:</a:t>
            </a:r>
            <a:r>
              <a:rPr lang="pt-BR" sz="800" dirty="0"/>
              <a:t> participação em workshops de prototipação e comunidades internas para treinar usuários e criar casos de uso.</a:t>
            </a:r>
          </a:p>
          <a:p>
            <a:r>
              <a:rPr lang="pt-BR" sz="800" b="1" dirty="0"/>
              <a:t>Resultados alcançados:</a:t>
            </a:r>
            <a:endParaRPr lang="pt-BR" sz="800" dirty="0"/>
          </a:p>
          <a:p>
            <a:r>
              <a:rPr lang="pt-BR" sz="800" b="1" dirty="0"/>
              <a:t>Aumento de produtividade:</a:t>
            </a:r>
            <a:r>
              <a:rPr lang="pt-BR" sz="800" dirty="0"/>
              <a:t> 84 % dos usuários relataram ganhos de 10 %–20 % na produtividade.</a:t>
            </a:r>
          </a:p>
          <a:p>
            <a:r>
              <a:rPr lang="pt-BR" sz="800" b="1" dirty="0"/>
              <a:t>Maior satisfação:</a:t>
            </a:r>
            <a:r>
              <a:rPr lang="pt-BR" sz="800" dirty="0"/>
              <a:t> 68 % dos participantes disseram estar mais satisfeitos no trabalho.</a:t>
            </a:r>
          </a:p>
          <a:p>
            <a:r>
              <a:rPr lang="pt-BR" sz="800" b="1" dirty="0"/>
              <a:t>Economia de tempo:</a:t>
            </a:r>
            <a:r>
              <a:rPr lang="pt-BR" sz="800" dirty="0"/>
              <a:t> mais de 2 300 horas de trabalho foram poupadas em diversos processos; relatórios de auditoria são concluídos 30 % mais rápido graças aos drafts gerados por assistentes; a análise de 8 000 comentários que demorava meses passou a levar cerca de um mês.</a:t>
            </a:r>
          </a:p>
          <a:p>
            <a:r>
              <a:rPr lang="pt-BR" sz="800" b="1" dirty="0"/>
              <a:t>Reuniões mais eficientes:</a:t>
            </a:r>
            <a:r>
              <a:rPr lang="pt-BR" sz="800" dirty="0"/>
              <a:t> o </a:t>
            </a:r>
            <a:r>
              <a:rPr lang="pt-BR" sz="800" dirty="0" err="1"/>
              <a:t>Copilot</a:t>
            </a:r>
            <a:r>
              <a:rPr lang="pt-BR" sz="800" dirty="0"/>
              <a:t> gera resumos e registra ações automaticamente, economizando 30–60 minutos por reunião e permitindo que todos participem ativamente.</a:t>
            </a:r>
          </a:p>
          <a:p>
            <a:r>
              <a:rPr lang="pt-BR" sz="800" b="1" dirty="0"/>
              <a:t>Segurança mantida:</a:t>
            </a:r>
            <a:r>
              <a:rPr lang="pt-BR" sz="800" dirty="0"/>
              <a:t> a BCI executa o </a:t>
            </a:r>
            <a:r>
              <a:rPr lang="pt-BR" sz="800" dirty="0" err="1"/>
              <a:t>Copilot</a:t>
            </a:r>
            <a:r>
              <a:rPr lang="pt-BR" sz="800" dirty="0"/>
              <a:t> em um ambiente isolado na Azure, garantindo a privacidade de dados e a conformidade com as normas.</a:t>
            </a:r>
          </a:p>
          <a:p>
            <a:r>
              <a:rPr lang="pt-BR" sz="800" b="1" dirty="0"/>
              <a:t>Lições para outras organizações financeiras:</a:t>
            </a:r>
            <a:endParaRPr lang="pt-BR" sz="800" dirty="0"/>
          </a:p>
          <a:p>
            <a:r>
              <a:rPr lang="pt-BR" sz="800" b="1" dirty="0"/>
              <a:t>Capacitação e mudança cultural:</a:t>
            </a:r>
            <a:r>
              <a:rPr lang="pt-BR" sz="800" dirty="0"/>
              <a:t> investir em treinamentos e workshops reduz a resistência e ajuda os usuários a entender como a IA pode auxiliar.</a:t>
            </a:r>
          </a:p>
          <a:p>
            <a:r>
              <a:rPr lang="pt-BR" sz="800" b="1" dirty="0"/>
              <a:t>Implantação gradual:</a:t>
            </a:r>
            <a:r>
              <a:rPr lang="pt-BR" sz="800" dirty="0"/>
              <a:t> começar com um grupo piloto (300 usuários) e expandir conforme os feedbacks, garantindo maturidade e controle.</a:t>
            </a:r>
          </a:p>
          <a:p>
            <a:r>
              <a:rPr lang="pt-BR" sz="800" b="1" dirty="0"/>
              <a:t>Integração com ferramentas existentes:</a:t>
            </a:r>
            <a:r>
              <a:rPr lang="pt-BR" sz="800" dirty="0"/>
              <a:t> ao incorporar a IA em aplicativos já conhecidos, a adoção é mais rápida e os benefícios surgem rapidamente.</a:t>
            </a:r>
          </a:p>
          <a:p>
            <a:r>
              <a:rPr lang="pt-BR" sz="800" b="1" dirty="0"/>
              <a:t>Medição de resultados amplos:</a:t>
            </a:r>
            <a:r>
              <a:rPr lang="pt-BR" sz="800" dirty="0"/>
              <a:t> além das horas economizadas, monitore indicadores de satisfação, engajamento e qualidade de decisões.</a:t>
            </a:r>
          </a:p>
          <a:p>
            <a:r>
              <a:rPr lang="pt-BR" sz="800" b="1" dirty="0"/>
              <a:t>Priorizar segurança:</a:t>
            </a:r>
            <a:r>
              <a:rPr lang="pt-BR" sz="800" dirty="0"/>
              <a:t> para instituições financeiras, é fundamental operar modelos em ambientes controlados e com políticas de acesso claras.</a:t>
            </a:r>
          </a:p>
          <a:p>
            <a:r>
              <a:rPr lang="pt-BR" sz="800" dirty="0"/>
              <a:t>Esse estudo de caso mostra que o Microsoft 365 </a:t>
            </a:r>
            <a:r>
              <a:rPr lang="pt-BR" sz="800" dirty="0" err="1"/>
              <a:t>Copilot</a:t>
            </a:r>
            <a:r>
              <a:rPr lang="pt-BR" sz="800" dirty="0"/>
              <a:t>, quando implementado de forma estruturada e segura, pode melhorar significativamente a produtividade e a satisfação dos profissionais do setor financeiro, liberando tempo para atividades estratégicas e tomadas de decisão mais rápidas.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 Mitga" panose="00000500000000000000" pitchFamily="50" charset="0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20C824-6808-EE61-297A-99A3667F9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430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w Mitga"/>
                <a:ea typeface="Inter SemiBold"/>
                <a:cs typeface="Inter SemiBold"/>
                <a:sym typeface="Inter SemiBold"/>
              </a:rPr>
              <a:t>Link do estudo: 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w Mitga"/>
                <a:ea typeface="Inter SemiBold"/>
                <a:cs typeface="Inter SemiBold"/>
                <a:sym typeface="Inter SemiBold"/>
              </a:rPr>
              <a:t>https://github.blog/news-insights/research/research-quantifying-github-copilots-impact-on-developer-productivity-and-happiness/</a:t>
            </a:r>
            <a:endParaRPr lang="pt-BR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w Mitga"/>
              <a:ea typeface="Inter SemiBold"/>
              <a:cs typeface="Inter SemiBold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98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 Coding Agent </a:t>
            </a:r>
            <a:r>
              <a:rPr lang="en-US" dirty="0" err="1"/>
              <a:t>representa</a:t>
            </a:r>
            <a:r>
              <a:rPr lang="en-US" dirty="0"/>
              <a:t> um </a:t>
            </a:r>
            <a:r>
              <a:rPr lang="en-US" dirty="0" err="1"/>
              <a:t>salto</a:t>
            </a:r>
            <a:r>
              <a:rPr lang="en-US" dirty="0"/>
              <a:t> de </a:t>
            </a:r>
            <a:r>
              <a:rPr lang="en-US" dirty="0" err="1"/>
              <a:t>produtividade</a:t>
            </a:r>
            <a:r>
              <a:rPr lang="en-US" dirty="0"/>
              <a:t> e </a:t>
            </a:r>
            <a:r>
              <a:rPr lang="en-US" dirty="0" err="1"/>
              <a:t>qualidade</a:t>
            </a:r>
            <a:r>
              <a:rPr lang="en-US" dirty="0"/>
              <a:t>, </a:t>
            </a: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alterações</a:t>
            </a:r>
            <a:r>
              <a:rPr lang="en-US" dirty="0"/>
              <a:t> </a:t>
            </a:r>
            <a:r>
              <a:rPr lang="en-US" dirty="0" err="1"/>
              <a:t>analisando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propondo</a:t>
            </a:r>
            <a:r>
              <a:rPr lang="en-US" dirty="0"/>
              <a:t> </a:t>
            </a:r>
            <a:r>
              <a:rPr lang="en-US" dirty="0" err="1"/>
              <a:t>edições</a:t>
            </a:r>
            <a:r>
              <a:rPr lang="en-US" dirty="0"/>
              <a:t>, </a:t>
            </a:r>
            <a:r>
              <a:rPr lang="en-US" dirty="0" err="1"/>
              <a:t>realizando</a:t>
            </a:r>
            <a:r>
              <a:rPr lang="en-US" dirty="0"/>
              <a:t> testes e </a:t>
            </a:r>
            <a:r>
              <a:rPr lang="en-US" dirty="0" err="1"/>
              <a:t>validando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 err="1"/>
              <a:t>Acelerando</a:t>
            </a:r>
            <a:r>
              <a:rPr lang="en-US" dirty="0"/>
              <a:t> </a:t>
            </a:r>
            <a:r>
              <a:rPr lang="en-US" dirty="0" err="1"/>
              <a:t>ciclos</a:t>
            </a:r>
            <a:r>
              <a:rPr lang="en-US" dirty="0"/>
              <a:t> de </a:t>
            </a:r>
            <a:r>
              <a:rPr lang="en-US" dirty="0" err="1"/>
              <a:t>entrega</a:t>
            </a:r>
            <a:r>
              <a:rPr lang="en-US" dirty="0"/>
              <a:t>, </a:t>
            </a:r>
            <a:r>
              <a:rPr lang="en-US" dirty="0" err="1"/>
              <a:t>reduzindo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manuais</a:t>
            </a:r>
            <a:r>
              <a:rPr lang="en-US" dirty="0"/>
              <a:t> e </a:t>
            </a:r>
            <a:r>
              <a:rPr lang="en-US" dirty="0" err="1"/>
              <a:t>ampliando</a:t>
            </a:r>
            <a:r>
              <a:rPr lang="en-US" dirty="0"/>
              <a:t> a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inovação</a:t>
            </a:r>
            <a:r>
              <a:rPr lang="en-US" dirty="0"/>
              <a:t> dos times, </a:t>
            </a:r>
            <a:r>
              <a:rPr lang="en-US" dirty="0" err="1"/>
              <a:t>tudo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mantendo</a:t>
            </a:r>
            <a:r>
              <a:rPr lang="en-US" dirty="0"/>
              <a:t> </a:t>
            </a:r>
            <a:r>
              <a:rPr lang="en-US" dirty="0" err="1"/>
              <a:t>governança</a:t>
            </a:r>
            <a:r>
              <a:rPr lang="en-US" dirty="0"/>
              <a:t> e </a:t>
            </a:r>
            <a:r>
              <a:rPr lang="en-US" dirty="0" err="1"/>
              <a:t>rastreabilidade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4238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6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Esses agentes podem responder a perguntas, buscar informações em documentos e sistemas corporativos, executar ações (como enviar e‑mails ou atualizar registros) e funcionar de forma autônoma em diferentes canais, inclusive como extensões do Microsoft 365 </a:t>
            </a:r>
            <a:r>
              <a:rPr lang="pt-BR" dirty="0" err="1"/>
              <a:t>Copilot</a:t>
            </a:r>
            <a:endParaRPr lang="pt-BR" dirty="0"/>
          </a:p>
          <a:p>
            <a:endParaRPr lang="pt-BR"/>
          </a:p>
          <a:p>
            <a:r>
              <a:rPr lang="pt-BR" dirty="0"/>
              <a:t>O </a:t>
            </a:r>
            <a:r>
              <a:rPr lang="pt-BR" b="1" dirty="0"/>
              <a:t>Microsoft </a:t>
            </a:r>
            <a:r>
              <a:rPr lang="pt-BR" b="1" dirty="0" err="1"/>
              <a:t>Copilot</a:t>
            </a:r>
            <a:r>
              <a:rPr lang="pt-BR" b="1" dirty="0"/>
              <a:t> Studio</a:t>
            </a:r>
            <a:r>
              <a:rPr lang="pt-BR" dirty="0"/>
              <a:t> é uma plataforma </a:t>
            </a:r>
            <a:r>
              <a:rPr lang="pt-BR" dirty="0" err="1"/>
              <a:t>low‑code</a:t>
            </a:r>
            <a:r>
              <a:rPr lang="pt-BR" dirty="0"/>
              <a:t> que permite às organizações criar </a:t>
            </a:r>
            <a:r>
              <a:rPr lang="pt-BR" b="1" dirty="0"/>
              <a:t>copilotos personalizados</a:t>
            </a:r>
            <a:r>
              <a:rPr lang="pt-BR" dirty="0"/>
              <a:t> – agentes de IA conversacional e automações – sem necessidade de programação avançada. Ela combina modelos de linguagem e IA generativa com um editor visual e conectores empresariais, possibilitando que qualquer pessoa descreva em linguagem natural o agente que deseja construir e que a ferramenta gere tópicos, fluxos e conexões com dados internos ou externos. </a:t>
            </a:r>
          </a:p>
          <a:p>
            <a:endParaRPr lang="pt-BR">
              <a:cs typeface="Calibri"/>
            </a:endParaRPr>
          </a:p>
          <a:p>
            <a:r>
              <a:rPr lang="pt-BR" dirty="0"/>
              <a:t>O </a:t>
            </a:r>
            <a:r>
              <a:rPr lang="pt-BR" dirty="0" err="1"/>
              <a:t>Copilot</a:t>
            </a:r>
            <a:r>
              <a:rPr lang="pt-BR" dirty="0"/>
              <a:t> Studio é uma plataforma </a:t>
            </a:r>
            <a:r>
              <a:rPr lang="pt-BR" dirty="0" err="1"/>
              <a:t>low‑code</a:t>
            </a:r>
            <a:r>
              <a:rPr lang="pt-BR" dirty="0"/>
              <a:t> da Microsoft que democratiza a criação de </a:t>
            </a:r>
            <a:r>
              <a:rPr lang="pt-BR" b="1" dirty="0"/>
              <a:t>copilotos de IA</a:t>
            </a:r>
            <a:r>
              <a:rPr lang="pt-BR" dirty="0"/>
              <a:t>. Com uma interface gráfica e recursos generativos, qualquer pessoa pode descrever o agente que deseja e a ferramenta cria os tópicos, fluxos e integrações necessários. Os agentes combinam modelos de linguagem, dados corporativos e conectores para executar tarefas, responder a perguntas e automatizar processos. Um exemplo no mercado financeiro é o </a:t>
            </a:r>
            <a:r>
              <a:rPr lang="pt-BR" b="1" dirty="0"/>
              <a:t>Financial Insights Agent</a:t>
            </a:r>
            <a:r>
              <a:rPr lang="pt-BR" dirty="0"/>
              <a:t>, que centraliza notícias, relatórios regulatórios e documentos internos para que banqueiros e gestores acessem rapidamente informações cruciais. O resultado é maior agilidade e precisão na recuperação de dados, sem a necessidade de programação avançada.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https://invillia.ai/en/home/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270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8EC13-AA34-30A4-2C26-25145738A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E44EE87-414A-BE4F-29BF-8FF50BA7D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9B7BDA4-66BE-E78A-36EA-58A900F50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800" b="1" dirty="0"/>
              <a:t>https://learn.microsoft.com/en-us/power-platform/guidance/case-studies/tmobile-empowers-customer-servisse</a:t>
            </a:r>
          </a:p>
          <a:p>
            <a:endParaRPr lang="pt-BR" sz="800" b="1"/>
          </a:p>
          <a:p>
            <a:r>
              <a:rPr lang="pt-BR" sz="800" b="1" dirty="0"/>
              <a:t>====================================</a:t>
            </a:r>
          </a:p>
          <a:p>
            <a:endParaRPr lang="pt-BR" sz="800" b="1" dirty="0"/>
          </a:p>
          <a:p>
            <a:r>
              <a:rPr lang="pt-BR" sz="800" b="1" dirty="0"/>
              <a:t>Resumo</a:t>
            </a:r>
            <a:endParaRPr lang="pt-BR" dirty="0"/>
          </a:p>
          <a:p>
            <a:endParaRPr lang="pt-BR" sz="800" b="1"/>
          </a:p>
          <a:p>
            <a:r>
              <a:rPr lang="pt-BR" sz="800" dirty="0"/>
              <a:t>O </a:t>
            </a:r>
            <a:r>
              <a:rPr lang="pt-BR" sz="800" b="1" dirty="0"/>
              <a:t>desafio da T-Mobile</a:t>
            </a:r>
            <a:r>
              <a:rPr lang="pt-BR" sz="800" dirty="0"/>
              <a:t> foi que seus consultores de vendas precisavam acessar rapidamente informações sobre promoções, descontos e especificações técnicas de dezenas de dispositivos, mas esses dados estavam </a:t>
            </a:r>
            <a:r>
              <a:rPr lang="pt-BR" sz="800" b="1" dirty="0"/>
              <a:t>espalhados por múltiplos sites e relatórios em PDF difíceis de pesquisar</a:t>
            </a:r>
            <a:r>
              <a:rPr lang="pt-BR" sz="800" dirty="0"/>
              <a:t>. Isso tornava o atendimento lento, exigia consultas manuais a várias fontes e prejudicava a experiência do cliente</a:t>
            </a:r>
          </a:p>
          <a:p>
            <a:endParaRPr lang="pt-BR" sz="800" b="1"/>
          </a:p>
          <a:p>
            <a:r>
              <a:rPr lang="pt-BR" sz="800" dirty="0"/>
              <a:t>Os principais </a:t>
            </a:r>
            <a:r>
              <a:rPr lang="pt-BR" sz="800" b="1" dirty="0"/>
              <a:t>resultados</a:t>
            </a:r>
            <a:r>
              <a:rPr lang="pt-BR" sz="800" dirty="0"/>
              <a:t> foram:</a:t>
            </a:r>
          </a:p>
          <a:p>
            <a:r>
              <a:rPr lang="pt-BR" sz="800" dirty="0"/>
              <a:t>Respostas instantâneas e atendimento mais rápido, aumentando a satisfação dos clientes.</a:t>
            </a:r>
          </a:p>
          <a:p>
            <a:r>
              <a:rPr lang="pt-BR" sz="800" dirty="0"/>
              <a:t>Consultores de vendas não precisam mais interromper o atendimento para buscar informações em várias fontes.</a:t>
            </a:r>
          </a:p>
          <a:p>
            <a:r>
              <a:rPr lang="pt-BR" sz="800" dirty="0"/>
              <a:t>Adoção massiva: </a:t>
            </a:r>
            <a:r>
              <a:rPr lang="pt-BR" sz="800" b="1" dirty="0"/>
              <a:t>83 000 usuários únicos</a:t>
            </a:r>
            <a:r>
              <a:rPr lang="pt-BR" sz="800" dirty="0"/>
              <a:t> e </a:t>
            </a:r>
            <a:r>
              <a:rPr lang="pt-BR" sz="800" b="1" dirty="0"/>
              <a:t>500 000 acessos mensais</a:t>
            </a:r>
            <a:r>
              <a:rPr lang="pt-BR" sz="800" dirty="0"/>
              <a:t> ao app.</a:t>
            </a:r>
          </a:p>
          <a:p>
            <a:r>
              <a:rPr lang="pt-BR" sz="800" dirty="0"/>
              <a:t>Maior eficiência nas vendas e base sólida para expansão com novos recursos e arquitetura multiagente</a:t>
            </a:r>
            <a:endParaRPr lang="pt-BR" sz="800" b="1" dirty="0"/>
          </a:p>
          <a:p>
            <a:endParaRPr lang="pt-BR" sz="800" b="1"/>
          </a:p>
          <a:p>
            <a:r>
              <a:rPr lang="pt-BR" sz="800" b="1" dirty="0"/>
              <a:t>====================================</a:t>
            </a:r>
          </a:p>
          <a:p>
            <a:br>
              <a:rPr lang="pt-BR" sz="800" b="1" dirty="0">
                <a:cs typeface="+mn-lt"/>
              </a:rPr>
            </a:br>
            <a:r>
              <a:rPr lang="pt-BR" sz="800" b="1" dirty="0"/>
              <a:t>Caso de uso – T‑Mobile: app </a:t>
            </a:r>
            <a:r>
              <a:rPr lang="pt-BR" sz="800" b="1" dirty="0" err="1"/>
              <a:t>PromoGenius</a:t>
            </a:r>
            <a:endParaRPr lang="pt-BR" sz="800" b="1" dirty="0"/>
          </a:p>
          <a:p>
            <a:endParaRPr lang="pt-BR" sz="800" b="1"/>
          </a:p>
          <a:p>
            <a:r>
              <a:rPr lang="pt-BR" sz="800" b="1" dirty="0"/>
              <a:t>Contexto e desafios:</a:t>
            </a:r>
            <a:r>
              <a:rPr lang="pt-BR" sz="800" dirty="0"/>
              <a:t> a T‑Mobile opera mais de 130 milhões de linhas de telefonia e precisava apoiar seus consultores de vendas (</a:t>
            </a:r>
            <a:r>
              <a:rPr lang="pt-BR" sz="800" dirty="0" err="1"/>
              <a:t>CSRs</a:t>
            </a:r>
            <a:r>
              <a:rPr lang="pt-BR" sz="800" dirty="0"/>
              <a:t>) na loja e no </a:t>
            </a:r>
            <a:r>
              <a:rPr lang="pt-BR" sz="800" dirty="0" err="1"/>
              <a:t>call</a:t>
            </a:r>
            <a:r>
              <a:rPr lang="pt-BR" sz="800" dirty="0"/>
              <a:t> center com informações atualizadas sobre promoções, descontos e especificações técnicas de dezenas de dispositivos.</a:t>
            </a:r>
          </a:p>
          <a:p>
            <a:r>
              <a:rPr lang="pt-BR" sz="800" dirty="0"/>
              <a:t>Os </a:t>
            </a:r>
            <a:r>
              <a:rPr lang="pt-BR" sz="800" dirty="0" err="1"/>
              <a:t>CSRs</a:t>
            </a:r>
            <a:r>
              <a:rPr lang="pt-BR" sz="800" dirty="0"/>
              <a:t> necessitavam acessar rapidamente dados sobre novos aparelhos, ofertas de troca e detalhes técnicos.</a:t>
            </a:r>
          </a:p>
          <a:p>
            <a:r>
              <a:rPr lang="pt-BR" sz="800" dirty="0"/>
              <a:t>As especificações de dispositivos estavam espalhadas em sites de fabricantes e demoravam para ser encontradas, principalmente ao comparar vários produtos.</a:t>
            </a:r>
          </a:p>
          <a:p>
            <a:r>
              <a:rPr lang="pt-BR" sz="800" dirty="0"/>
              <a:t>A empresa distribuía um relatório em PDF diariamente com promoções e dispositivos, mas esse documento era complexo, difícil de pesquisar e impunha a consulta de vários sistemas num iPad, tornando o processo moroso e nada sustentável.</a:t>
            </a:r>
          </a:p>
          <a:p>
            <a:r>
              <a:rPr lang="pt-BR" sz="800" b="1" dirty="0"/>
              <a:t>Solução com </a:t>
            </a:r>
            <a:r>
              <a:rPr lang="pt-BR" sz="800" b="1" dirty="0" err="1"/>
              <a:t>Copilot</a:t>
            </a:r>
            <a:r>
              <a:rPr lang="pt-BR" sz="800" b="1" dirty="0"/>
              <a:t> Studio:</a:t>
            </a:r>
            <a:r>
              <a:rPr lang="pt-BR" sz="800" dirty="0"/>
              <a:t> a T‑Mobile desenvolveu o </a:t>
            </a:r>
            <a:r>
              <a:rPr lang="pt-BR" sz="800" b="1" dirty="0" err="1"/>
              <a:t>PromoGenius</a:t>
            </a:r>
            <a:r>
              <a:rPr lang="pt-BR" sz="800" dirty="0"/>
              <a:t>, um aplicativo em Power Apps com um agente </a:t>
            </a:r>
            <a:r>
              <a:rPr lang="pt-BR" sz="800" dirty="0" err="1"/>
              <a:t>Copilot</a:t>
            </a:r>
            <a:r>
              <a:rPr lang="pt-BR" sz="800" dirty="0"/>
              <a:t> Studio incorporado.</a:t>
            </a:r>
          </a:p>
          <a:p>
            <a:r>
              <a:rPr lang="pt-BR" sz="800" dirty="0"/>
              <a:t>O app possui menus suspensos e um assistente conversacional que responde em linguagem natural, reduzindo o tempo gasto pelos </a:t>
            </a:r>
            <a:r>
              <a:rPr lang="pt-BR" sz="800" dirty="0" err="1"/>
              <a:t>CSRs</a:t>
            </a:r>
            <a:r>
              <a:rPr lang="pt-BR" sz="800" dirty="0"/>
              <a:t> ao digitar consultas.</a:t>
            </a:r>
          </a:p>
          <a:p>
            <a:r>
              <a:rPr lang="pt-BR" sz="800" dirty="0"/>
              <a:t>O agente </a:t>
            </a:r>
            <a:r>
              <a:rPr lang="pt-BR" sz="800" dirty="0" err="1"/>
              <a:t>Copilot</a:t>
            </a:r>
            <a:r>
              <a:rPr lang="pt-BR" sz="800" dirty="0"/>
              <a:t> Studio conecta‑se a mais de 20 sites de fabricantes para reunir automaticamente dados de produtos e usa </a:t>
            </a:r>
            <a:r>
              <a:rPr lang="pt-BR" sz="800" b="1" dirty="0"/>
              <a:t>respostas generativas</a:t>
            </a:r>
            <a:r>
              <a:rPr lang="pt-BR" sz="800" dirty="0"/>
              <a:t> para interpretar perguntas técnicas e contextuais.</a:t>
            </a:r>
          </a:p>
          <a:p>
            <a:r>
              <a:rPr lang="pt-BR" sz="800" dirty="0"/>
              <a:t>Além de coletar informações, o agente formata comparações de dispositivos em tabelas para apresentar aos clientes.</a:t>
            </a:r>
          </a:p>
          <a:p>
            <a:r>
              <a:rPr lang="pt-BR" sz="800" dirty="0"/>
              <a:t>O projeto foi implementado em poucas semanas, muito menos que os 9–12 meses estimados para uma solução de desenvolvimento tradicional. O time usou o </a:t>
            </a:r>
            <a:r>
              <a:rPr lang="pt-BR" sz="800" dirty="0" err="1"/>
              <a:t>Dataverse</a:t>
            </a:r>
            <a:r>
              <a:rPr lang="pt-BR" sz="800" dirty="0"/>
              <a:t> como fonte de dados escalável e explorou técnicas como </a:t>
            </a:r>
            <a:r>
              <a:rPr lang="pt-BR" sz="800" b="1" dirty="0"/>
              <a:t>Bing Custom Search</a:t>
            </a:r>
            <a:r>
              <a:rPr lang="pt-BR" sz="800" dirty="0"/>
              <a:t> para priorizar e filtrar páginas ao responder perguntas.</a:t>
            </a:r>
          </a:p>
          <a:p>
            <a:r>
              <a:rPr lang="pt-BR" sz="800" b="1" dirty="0"/>
              <a:t>Resultados e impactos:</a:t>
            </a:r>
            <a:r>
              <a:rPr lang="pt-BR" sz="800" dirty="0"/>
              <a:t> o </a:t>
            </a:r>
            <a:r>
              <a:rPr lang="pt-BR" sz="800" dirty="0" err="1"/>
              <a:t>PromoGenius</a:t>
            </a:r>
            <a:r>
              <a:rPr lang="pt-BR" sz="800" dirty="0"/>
              <a:t> tornou‑se um dos aplicativos mais populares da T‑Mobile.</a:t>
            </a:r>
          </a:p>
          <a:p>
            <a:r>
              <a:rPr lang="pt-BR" sz="800" dirty="0"/>
              <a:t>Os </a:t>
            </a:r>
            <a:r>
              <a:rPr lang="pt-BR" sz="800" dirty="0" err="1"/>
              <a:t>CSRs</a:t>
            </a:r>
            <a:r>
              <a:rPr lang="pt-BR" sz="800" dirty="0"/>
              <a:t> conseguem respostas instantâneas, oferecendo uma experiência de compra mais rápida e aumentando a satisfação do cliente.</a:t>
            </a:r>
          </a:p>
          <a:p>
            <a:r>
              <a:rPr lang="pt-BR" sz="800" dirty="0"/>
              <a:t>Os agentes de vendas não precisam mais sair da conversa com o cliente para pesquisar em outras fontes, resultando em vendas mais eficientes.</a:t>
            </a:r>
          </a:p>
          <a:p>
            <a:r>
              <a:rPr lang="pt-BR" sz="800" dirty="0"/>
              <a:t>O app é usado em todas as lojas e </a:t>
            </a:r>
            <a:r>
              <a:rPr lang="pt-BR" sz="800" dirty="0" err="1"/>
              <a:t>call</a:t>
            </a:r>
            <a:r>
              <a:rPr lang="pt-BR" sz="800" dirty="0"/>
              <a:t> centers, com mais de </a:t>
            </a:r>
            <a:r>
              <a:rPr lang="pt-BR" sz="800" b="1" dirty="0"/>
              <a:t>83 000 usuários únicos e 500 000 acessos mensais</a:t>
            </a:r>
            <a:r>
              <a:rPr lang="pt-BR" sz="800" dirty="0"/>
              <a:t>.</a:t>
            </a:r>
          </a:p>
          <a:p>
            <a:r>
              <a:rPr lang="pt-BR" sz="800" dirty="0"/>
              <a:t>Além disso, a iniciativa demonstrou que envolver os usuários finais no design e refinamento da interface melhora o sucesso do projeto.</a:t>
            </a:r>
          </a:p>
          <a:p>
            <a:r>
              <a:rPr lang="pt-BR" sz="800" dirty="0"/>
              <a:t>A T‑Mobile planeja expandir o </a:t>
            </a:r>
            <a:r>
              <a:rPr lang="pt-BR" sz="800" dirty="0" err="1"/>
              <a:t>PromoGenius</a:t>
            </a:r>
            <a:r>
              <a:rPr lang="pt-BR" sz="800" dirty="0"/>
              <a:t> para gerar relatórios em PDF, adicionar recursos de voz e evoluir para uma arquitetura multiagente, mostrando a escalabilidade da abordagem.</a:t>
            </a:r>
          </a:p>
          <a:p>
            <a:r>
              <a:rPr lang="pt-BR" sz="800" dirty="0"/>
              <a:t>Esse caso evidencia como o </a:t>
            </a:r>
            <a:r>
              <a:rPr lang="pt-BR" sz="800" dirty="0" err="1"/>
              <a:t>Copilot</a:t>
            </a:r>
            <a:r>
              <a:rPr lang="pt-BR" sz="800" dirty="0"/>
              <a:t> Studio pode ser utilizado para integrar dados dispersos, simplificar processos de atendimento e aumentar a eficiência operacional, resultando em melhor experiência para clientes e colaboradores.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 Mitga" panose="00000500000000000000" pitchFamily="50" charset="0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9A0BB7-5CAE-DA69-C3E3-E4D65B621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086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A9654-5391-DD2C-D0C4-369F7B86B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74B5E-49DA-239D-06DA-EABEDDA36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9B4F2-85DC-C3AF-ABBB-61715374D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/>
              <a:t>O que é o Azure AI </a:t>
            </a:r>
            <a:r>
              <a:rPr lang="pt-BR" b="1" err="1"/>
              <a:t>Foundry</a:t>
            </a:r>
            <a:r>
              <a:rPr lang="pt-BR" b="1"/>
              <a:t>?</a:t>
            </a:r>
          </a:p>
          <a:p>
            <a:r>
              <a:rPr lang="pt-BR"/>
              <a:t>O </a:t>
            </a:r>
            <a:r>
              <a:rPr lang="pt-BR" b="1"/>
              <a:t>Azure AI </a:t>
            </a:r>
            <a:r>
              <a:rPr lang="pt-BR" b="1" err="1"/>
              <a:t>Foundry</a:t>
            </a:r>
            <a:r>
              <a:rPr lang="pt-BR"/>
              <a:t> é uma oferta unificada de </a:t>
            </a:r>
            <a:r>
              <a:rPr lang="pt-BR" i="1"/>
              <a:t>plataforma como serviço</a:t>
            </a:r>
            <a:r>
              <a:rPr lang="pt-BR"/>
              <a:t> (</a:t>
            </a:r>
            <a:r>
              <a:rPr lang="pt-BR" b="1"/>
              <a:t>PaaS</a:t>
            </a:r>
            <a:r>
              <a:rPr lang="pt-BR"/>
              <a:t>) da Microsoft Azure voltada para operações corporativas de IA, desenvolvimento de modelos e criação de aplicações de IA generativa e agentes inteligentes. Ele combina infraestrutura de nível de produção com interfaces amigáveis, permitindo que desenvolvedores se concentrem em construir aplicativos, sem se preocupar com a administração da infraestrutura subjacente.</a:t>
            </a:r>
          </a:p>
          <a:p>
            <a:r>
              <a:rPr lang="pt-BR"/>
              <a:t>Essa plataforma integra agentes, modelos e ferramentas sob um único agrupamento gerencial, oferecendo funcionalidades essenciais para o ambiente empresarial — como rastreamento, monitoramento, avaliações (</a:t>
            </a:r>
            <a:r>
              <a:rPr lang="pt-BR" err="1"/>
              <a:t>evaluations</a:t>
            </a:r>
            <a:r>
              <a:rPr lang="pt-BR"/>
              <a:t>) e configurações personalizáveis — além de gerenciamento simplificado via RBAC, políticas de rede e </a:t>
            </a:r>
            <a:r>
              <a:rPr lang="pt-BR" err="1"/>
              <a:t>namespace</a:t>
            </a:r>
            <a:r>
              <a:rPr lang="pt-BR"/>
              <a:t> unificado na Azure.</a:t>
            </a:r>
          </a:p>
          <a:p>
            <a:r>
              <a:rPr lang="pt-BR"/>
              <a:t>Ela foi projetada para permitir que equipes colaborem ao longo do ciclo de vida completo do desenvolvimento, explorando, testando e implementando soluções de IA com uma API consistente que funciona com múltiplos provedores de modelo.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========================================================</a:t>
            </a:r>
          </a:p>
          <a:p>
            <a:r>
              <a:rPr lang="pt-BR"/>
              <a:t>A principal diferença é o </a:t>
            </a:r>
            <a:r>
              <a:rPr lang="pt-BR" b="1"/>
              <a:t>foco e o nível de abrangência</a:t>
            </a:r>
            <a:r>
              <a:rPr lang="pt-BR"/>
              <a:t>:</a:t>
            </a:r>
          </a:p>
          <a:p>
            <a:r>
              <a:rPr lang="pt-BR" b="1"/>
              <a:t>Azure AI </a:t>
            </a:r>
            <a:r>
              <a:rPr lang="pt-BR" b="1" err="1"/>
              <a:t>Foundry</a:t>
            </a:r>
            <a:r>
              <a:rPr lang="pt-BR"/>
              <a:t> → é uma </a:t>
            </a:r>
            <a:r>
              <a:rPr lang="pt-BR" b="1"/>
              <a:t>plataforma completa de IA</a:t>
            </a:r>
            <a:r>
              <a:rPr lang="pt-BR"/>
              <a:t> para empresas, que oferece infraestrutura, catálogo de modelos (OpenAI, open-</a:t>
            </a:r>
            <a:r>
              <a:rPr lang="pt-BR" err="1"/>
              <a:t>source</a:t>
            </a:r>
            <a:r>
              <a:rPr lang="pt-BR"/>
              <a:t> e de terceiros), recursos de segurança e governança, ferramentas de avaliação, monitoramento e serviços para criar e hospedar </a:t>
            </a:r>
            <a:r>
              <a:rPr lang="pt-BR" b="1"/>
              <a:t>aplicações e agentes de IA em produção</a:t>
            </a:r>
            <a:r>
              <a:rPr lang="pt-BR"/>
              <a:t>. Ele é mais amplo, servindo como o “</a:t>
            </a:r>
            <a:r>
              <a:rPr lang="pt-BR" err="1"/>
              <a:t>backbone</a:t>
            </a:r>
            <a:r>
              <a:rPr lang="pt-BR"/>
              <a:t>” para todo o ciclo de vida de soluções de IA.</a:t>
            </a:r>
          </a:p>
          <a:p>
            <a:r>
              <a:rPr lang="pt-BR" b="1" err="1"/>
              <a:t>Copilot</a:t>
            </a:r>
            <a:r>
              <a:rPr lang="pt-BR" b="1"/>
              <a:t> Studio</a:t>
            </a:r>
            <a:r>
              <a:rPr lang="pt-BR"/>
              <a:t> → é uma </a:t>
            </a:r>
            <a:r>
              <a:rPr lang="pt-BR" b="1"/>
              <a:t>ferramenta de baixo código</a:t>
            </a:r>
            <a:r>
              <a:rPr lang="pt-BR"/>
              <a:t> voltada para criar </a:t>
            </a:r>
            <a:r>
              <a:rPr lang="pt-BR" b="1" err="1"/>
              <a:t>copilots</a:t>
            </a:r>
            <a:r>
              <a:rPr lang="pt-BR" b="1"/>
              <a:t> personalizados</a:t>
            </a:r>
            <a:r>
              <a:rPr lang="pt-BR"/>
              <a:t> e fluxos de agente de forma visual, sem exigir conhecimento técnico profundo. Ele pode usar modelos e serviços (inclusive do Azure AI </a:t>
            </a:r>
            <a:r>
              <a:rPr lang="pt-BR" err="1"/>
              <a:t>Foundry</a:t>
            </a:r>
            <a:r>
              <a:rPr lang="pt-BR"/>
              <a:t>) para entregar experiências conversacionais e de automação específicas.</a:t>
            </a:r>
          </a:p>
          <a:p>
            <a:r>
              <a:rPr lang="pt-BR"/>
              <a:t>Em resumo:</a:t>
            </a:r>
          </a:p>
          <a:p>
            <a:r>
              <a:rPr lang="pt-BR"/>
              <a:t>O Azure AI </a:t>
            </a:r>
            <a:r>
              <a:rPr lang="pt-BR" err="1"/>
              <a:t>Foundry</a:t>
            </a:r>
            <a:r>
              <a:rPr lang="pt-BR"/>
              <a:t> é a “fábrica e a infraestrutura” para IA, enquanto o </a:t>
            </a:r>
            <a:r>
              <a:rPr lang="pt-BR" err="1"/>
              <a:t>Copilot</a:t>
            </a:r>
            <a:r>
              <a:rPr lang="pt-BR"/>
              <a:t> Studio é o “editor visual” para criar agentes/</a:t>
            </a:r>
            <a:r>
              <a:rPr lang="pt-BR" err="1"/>
              <a:t>copilots</a:t>
            </a:r>
            <a:r>
              <a:rPr lang="pt-BR"/>
              <a:t> prontos para uso.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FE930-18C1-93BE-B95B-5E5F60ECF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04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A25C2-45D0-CEB3-E196-696A08DD3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1E5983B-65B3-2EA9-F840-434BEEEBC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211C43B-465C-7FB9-680C-14876E806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8B949E"/>
                </a:solidFill>
                <a:effectLst/>
                <a:uLnTx/>
                <a:uFillTx/>
                <a:latin typeface="Bw Mitga"/>
                <a:ea typeface="Inter SemiBold"/>
                <a:cs typeface="Inter SemiBold"/>
                <a:sym typeface="Inter SemiBold"/>
              </a:rPr>
              <a:t>Fonte: </a:t>
            </a:r>
            <a:r>
              <a:rPr lang="pt-BR" sz="800" dirty="0"/>
              <a:t>https://www.microsoft.com/en/customers/story/21885-fujitsu-azure-ai-foundry</a:t>
            </a:r>
            <a:endParaRPr lang="pt-BR" sz="2000" kern="0" dirty="0">
              <a:solidFill>
                <a:srgbClr val="8B949E"/>
              </a:solidFill>
              <a:latin typeface="Bw Mitga" panose="00000500000000000000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 Mitga" panose="00000500000000000000" pitchFamily="50" charset="0"/>
              <a:ea typeface="Inter SemiBold"/>
              <a:cs typeface="Inter SemiBold"/>
              <a:sym typeface="Inter SemiBold"/>
            </a:endParaRPr>
          </a:p>
          <a:p>
            <a:r>
              <a:rPr lang="pt-BR" sz="800" dirty="0"/>
              <a:t>Resumo</a:t>
            </a:r>
            <a:br>
              <a:rPr lang="pt-BR" sz="800" dirty="0">
                <a:cs typeface="+mn-lt"/>
              </a:rPr>
            </a:br>
            <a:r>
              <a:rPr lang="pt-BR" sz="800" b="1" dirty="0"/>
              <a:t>38 mil</a:t>
            </a:r>
            <a:r>
              <a:rPr lang="pt-BR" sz="800" dirty="0"/>
              <a:t> funcionários da Fujitsu têm acesso ao agente de IA integrado ao portfólio da Microsoft.</a:t>
            </a:r>
          </a:p>
          <a:p>
            <a:r>
              <a:rPr lang="pt-BR" sz="800" b="1" dirty="0"/>
              <a:t>67 %</a:t>
            </a:r>
            <a:r>
              <a:rPr lang="pt-BR" sz="800" dirty="0"/>
              <a:t> de aumento na produtividade na criação de propostas comerciais.</a:t>
            </a:r>
          </a:p>
          <a:p>
            <a:r>
              <a:rPr lang="pt-BR" sz="800" b="1" dirty="0"/>
              <a:t>Tempo de resposta</a:t>
            </a:r>
            <a:r>
              <a:rPr lang="pt-BR" sz="800" dirty="0"/>
              <a:t> para gerar propostas significativamente reduzido (não foi divulgado o percentual exato, mas a Microsoft destaca ganho relevante).</a:t>
            </a:r>
          </a:p>
          <a:p>
            <a:r>
              <a:rPr lang="pt-BR" sz="800" b="1" dirty="0"/>
              <a:t>Maior velocidade de integração</a:t>
            </a:r>
            <a:r>
              <a:rPr lang="pt-BR" sz="800" dirty="0"/>
              <a:t> de novos funcionários nas equipes de vendas, pois o agente de IA atua como guia e central de conhecimento.</a:t>
            </a:r>
          </a:p>
          <a:p>
            <a:br>
              <a:rPr lang="pt-BR" sz="800" dirty="0">
                <a:cs typeface="+mn-lt"/>
              </a:rPr>
            </a:br>
            <a:r>
              <a:rPr lang="pt-BR" sz="800" b="1" dirty="0"/>
              <a:t>Tempo excessivo para criar propostas</a:t>
            </a:r>
            <a:r>
              <a:rPr lang="pt-BR" sz="800" dirty="0"/>
              <a:t> — os vendedores gastavam muito tempo reunindo informações, o que atrasava o atendimento aos clientes e reduzia o foco em atividades estratégicas.</a:t>
            </a:r>
          </a:p>
          <a:p>
            <a:r>
              <a:rPr lang="pt-BR" sz="800" b="1" dirty="0"/>
              <a:t>Portfólio de produtos muito amplo</a:t>
            </a:r>
            <a:r>
              <a:rPr lang="pt-BR" sz="800" dirty="0"/>
              <a:t> — novos vendedores tinham dificuldade para conhecer todos os produtos e serviços, além de localizar rapidamente o especialista certo dentro da empresa.</a:t>
            </a:r>
          </a:p>
          <a:p>
            <a:r>
              <a:rPr lang="pt-BR" sz="800" b="1" dirty="0"/>
              <a:t>Informações dispersas em várias fontes</a:t>
            </a:r>
            <a:r>
              <a:rPr lang="pt-BR" sz="800" dirty="0"/>
              <a:t> — dificultava a recuperação de dados e a preparação de propostas completas e atualizadas.</a:t>
            </a:r>
          </a:p>
          <a:p>
            <a:r>
              <a:rPr lang="pt-BR" sz="800" b="1" dirty="0"/>
              <a:t>Integração lenta de novos funcionários</a:t>
            </a:r>
            <a:r>
              <a:rPr lang="pt-BR" sz="800" dirty="0"/>
              <a:t> — a curva de aprendizado era longa, já que faltava uma forma centralizada e inteligente de buscar conhecimento interno.</a:t>
            </a:r>
          </a:p>
          <a:p>
            <a:endParaRPr lang="pt-BR" sz="800"/>
          </a:p>
          <a:p>
            <a:r>
              <a:rPr lang="pt-BR" sz="800" dirty="0"/>
              <a:t>======================================================================</a:t>
            </a:r>
            <a:br>
              <a:rPr lang="pt-BR" sz="800" dirty="0">
                <a:cs typeface="+mn-lt"/>
              </a:rPr>
            </a:br>
            <a:br>
              <a:rPr lang="pt-BR" sz="800" dirty="0">
                <a:cs typeface="+mn-lt"/>
              </a:rPr>
            </a:br>
            <a:r>
              <a:rPr lang="pt-BR" sz="800" dirty="0"/>
              <a:t>A Microsoft publicou um estudo de caso sobre como a Fujitsu está aplicando o </a:t>
            </a:r>
            <a:r>
              <a:rPr lang="pt-BR" sz="800" b="1" dirty="0"/>
              <a:t>Azure AI Agent Service</a:t>
            </a:r>
            <a:r>
              <a:rPr lang="pt-BR" sz="800" dirty="0"/>
              <a:t> para otimizar processos de vendas. Os </a:t>
            </a:r>
            <a:r>
              <a:rPr lang="pt-BR" sz="800" dirty="0" err="1"/>
              <a:t>pontos‑chave</a:t>
            </a:r>
            <a:r>
              <a:rPr lang="pt-BR" sz="800" dirty="0"/>
              <a:t> são:</a:t>
            </a:r>
          </a:p>
          <a:p>
            <a:endParaRPr lang="pt-BR" sz="800"/>
          </a:p>
          <a:p>
            <a:r>
              <a:rPr lang="pt-BR" sz="800" b="1" dirty="0"/>
              <a:t>Desafio</a:t>
            </a:r>
            <a:r>
              <a:rPr lang="pt-BR" sz="800" dirty="0"/>
              <a:t> – A Fujitsu, um líder japonês em tecnologia de informação e comunicação (ICT), notou que a geração de propostas de vendas ocupava muito tempo e impedia seus profissionais de se concentrarem em planejamento estratégico, relacionamento com clientes e adequação das soluções às suas necessidades. Novos vendedores também tinham dificuldade em navegar pelo extenso portfólio de produtos e localizar especialistas dentro da empresa.</a:t>
            </a:r>
          </a:p>
          <a:p>
            <a:endParaRPr lang="pt-BR" sz="800" b="1"/>
          </a:p>
          <a:p>
            <a:r>
              <a:rPr lang="pt-BR" sz="800" b="1" dirty="0"/>
              <a:t>Solução</a:t>
            </a:r>
            <a:r>
              <a:rPr lang="pt-BR" sz="800" dirty="0"/>
              <a:t> – Para solucionar o problema, a Fujitsu criou um agente de IA automatizado usando o </a:t>
            </a:r>
            <a:r>
              <a:rPr lang="pt-BR" sz="800" b="1" dirty="0"/>
              <a:t>Azure AI Agent Service</a:t>
            </a:r>
            <a:r>
              <a:rPr lang="pt-BR" sz="800" dirty="0"/>
              <a:t>, serviço oferecido pela Microsoft dentro do </a:t>
            </a:r>
            <a:r>
              <a:rPr lang="pt-BR" sz="800" b="1" dirty="0"/>
              <a:t>Azure AI </a:t>
            </a:r>
            <a:r>
              <a:rPr lang="pt-BR" sz="800" b="1" dirty="0" err="1"/>
              <a:t>Foundry</a:t>
            </a:r>
            <a:r>
              <a:rPr lang="pt-BR" sz="800" dirty="0"/>
              <a:t>. O projeto foi liderado por </a:t>
            </a:r>
            <a:r>
              <a:rPr lang="pt-BR" sz="800" dirty="0" err="1"/>
              <a:t>Hirotaka</a:t>
            </a:r>
            <a:r>
              <a:rPr lang="pt-BR" sz="800" dirty="0"/>
              <a:t> Ito, engenheiro de IA da empresa.</a:t>
            </a:r>
          </a:p>
          <a:p>
            <a:r>
              <a:rPr lang="pt-BR" sz="800" b="1" dirty="0"/>
              <a:t>Como funciona</a:t>
            </a:r>
            <a:r>
              <a:rPr lang="pt-BR" sz="800" dirty="0"/>
              <a:t> – O agente de IA interpreta as solicitações dos vendedores, integra dados de diversas fontes e produz propostas precisas em tempo muito menor. A solução é construída sobre o </a:t>
            </a:r>
            <a:r>
              <a:rPr lang="pt-BR" sz="800" b="1" dirty="0"/>
              <a:t>Fujitsu </a:t>
            </a:r>
            <a:r>
              <a:rPr lang="pt-BR" sz="800" b="1" dirty="0" err="1"/>
              <a:t>Kozuchi</a:t>
            </a:r>
            <a:r>
              <a:rPr lang="pt-BR" sz="800" b="1" dirty="0"/>
              <a:t> </a:t>
            </a:r>
            <a:r>
              <a:rPr lang="pt-BR" sz="800" b="1" dirty="0" err="1"/>
              <a:t>Composite</a:t>
            </a:r>
            <a:r>
              <a:rPr lang="pt-BR" sz="800" b="1" dirty="0"/>
              <a:t> AI</a:t>
            </a:r>
            <a:r>
              <a:rPr lang="pt-BR" sz="800" dirty="0"/>
              <a:t>, que usa o </a:t>
            </a:r>
            <a:r>
              <a:rPr lang="pt-BR" sz="800" b="1" dirty="0" err="1"/>
              <a:t>Semantic</a:t>
            </a:r>
            <a:r>
              <a:rPr lang="pt-BR" sz="800" b="1" dirty="0"/>
              <a:t> Kernel</a:t>
            </a:r>
            <a:r>
              <a:rPr lang="pt-BR" sz="800" dirty="0"/>
              <a:t> para orquestrar vários agentes especializados e recuperar conhecimento disperso, garantindo que as propostas sejam personalizadas e atualizadas.</a:t>
            </a:r>
          </a:p>
          <a:p>
            <a:r>
              <a:rPr lang="pt-BR" sz="800" b="1" dirty="0"/>
              <a:t>Resultados</a:t>
            </a:r>
            <a:r>
              <a:rPr lang="pt-BR" sz="800" dirty="0"/>
              <a:t> – A integração com o Azure AI Search simplificou a recuperação de dados e facilitou a implementação. O uso do agente aumentou em </a:t>
            </a:r>
            <a:r>
              <a:rPr lang="pt-BR" sz="800" b="1" dirty="0"/>
              <a:t>67 %</a:t>
            </a:r>
            <a:r>
              <a:rPr lang="pt-BR" sz="800" dirty="0"/>
              <a:t> a produtividade na criação de propostas</a:t>
            </a:r>
            <a:r>
              <a:rPr lang="pt-BR" sz="800" dirty="0">
                <a:hlinkClick r:id="rId3"/>
              </a:rPr>
              <a:t>microsoft.com</a:t>
            </a:r>
            <a:r>
              <a:rPr lang="pt-BR" sz="800" dirty="0"/>
              <a:t>, liberando tempo para que as equipes se dediquem ao atendimento ao cliente e ao planejamento estratégico. A ferramenta também atua como sistema de consulta para novos funcionários, fornecendo informações de produtos e orientações estratégicas.</a:t>
            </a:r>
          </a:p>
          <a:p>
            <a:r>
              <a:rPr lang="pt-BR" sz="800" b="1" dirty="0"/>
              <a:t>Perspectivas futuras</a:t>
            </a:r>
            <a:r>
              <a:rPr lang="pt-BR" sz="800" dirty="0"/>
              <a:t> – A Fujitsu pretende expandir o uso de agentes de IA para tarefas mais complexas e acredita que essas soluções não só vão auxiliar em atividades operacionais, mas gerarão estratégias e propostas por conta própria. As lições aprendidas estão ajudando em outras iniciativas de IA, como o </a:t>
            </a:r>
            <a:r>
              <a:rPr lang="pt-BR" sz="800" b="1" dirty="0" err="1"/>
              <a:t>Composite</a:t>
            </a:r>
            <a:r>
              <a:rPr lang="pt-BR" sz="800" b="1" dirty="0"/>
              <a:t> AI</a:t>
            </a:r>
            <a:r>
              <a:rPr lang="pt-BR" sz="800" dirty="0"/>
              <a:t> da Fujitsu, que seleciona as melhores tecnologias de IA para criar soluções eficientes.</a:t>
            </a:r>
          </a:p>
          <a:p>
            <a:r>
              <a:rPr lang="pt-BR" sz="800" b="1" dirty="0"/>
              <a:t>O que a Fujitsu faz</a:t>
            </a:r>
          </a:p>
          <a:p>
            <a:r>
              <a:rPr lang="pt-BR" sz="800" dirty="0"/>
              <a:t>A </a:t>
            </a:r>
            <a:r>
              <a:rPr lang="pt-BR" sz="800" b="1" dirty="0"/>
              <a:t>Fujitsu </a:t>
            </a:r>
            <a:r>
              <a:rPr lang="pt-BR" sz="800" b="1" dirty="0" err="1"/>
              <a:t>Limited</a:t>
            </a:r>
            <a:r>
              <a:rPr lang="pt-BR" sz="800" dirty="0"/>
              <a:t> é uma multinacional japonesa de equipamentos e serviços de tecnologia da informação e comunicação, fundada em 1935 e sediada em Kawasaki, </a:t>
            </a:r>
            <a:r>
              <a:rPr lang="pt-BR" sz="800" dirty="0" err="1"/>
              <a:t>Kanagawa</a:t>
            </a:r>
            <a:r>
              <a:rPr lang="pt-BR" sz="800" dirty="0"/>
              <a:t>. É o sexto maior provedor de serviços de TI do mundo em receita e o maior no Japão. A empresa fornece uma ampla gama de produtos, incluindo servidores compatíveis com arquiteturas x86, SPARC e mainframe, além de soluções de armazenamento de dados, telecomunicações, microeletrônica avançada e ar condicionado. Conta com aproximadamente </a:t>
            </a:r>
            <a:r>
              <a:rPr lang="pt-BR" sz="800" b="1" dirty="0"/>
              <a:t>124 000 funcionários</a:t>
            </a:r>
            <a:r>
              <a:rPr lang="pt-BR" sz="800" dirty="0"/>
              <a:t> atendendo clientes em mais de 50 países, prestando serviços de consultoria, infraestrutura de TI, nuvem, transformação digital e outras soluções que ajudam organizações a melhorar produtividade, eficiência e sustentabilidade.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w Mitga" panose="00000500000000000000" pitchFamily="50" charset="0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944BD0-DADF-DA44-606A-32EE9A7CD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22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Enquanto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detectam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60-90% dos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defeitos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Coca-Cola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alcançou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99.8% com IA. 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segredo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Câmeras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enxergam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além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espectro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visível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identificando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partículas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microscópicas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até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variações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pH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tom da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bebida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 o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melhor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zero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retrabalho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DA47E-0527-7D2B-E752-A1E2352A3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744B487-F688-9D5F-CBD6-472A46E58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9B34E46-2F18-4E53-FD3F-0DAB06D7F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cs typeface="+mn-lt"/>
              </a:rPr>
              <a:t>Tópico relacionado: NL Web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CA58A7-5D33-AAAF-C4DD-C54161AF3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871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50470-2F2C-47F9-DBFE-2778C8693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EF2D347-BA2A-09D2-EE11-F4D0B1875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3E9E947-CE53-E298-8C45-7EB5DDC22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Inteligência Artificial vive um momento de rápida expansão, impulsionado pelo aumento da democratização da tecnologia, que torna ferramentas antes restritas a especialistas acessíveis para qualquer pessoa. Esse avanço amplia o potencial de inovação, mas também traz desafios significativos. Um deles é a crescente demanda por geração de energia, já que treinar e operar modelos cada vez maiores consome volumes expressivos de eletricidade, pressionando infraestrutura e sustentabilidade. Além disso, esbarramos nos limites de processamento: mesmo com avanços em GPUs e </a:t>
            </a:r>
            <a:r>
              <a:rPr lang="pt-BR" dirty="0" err="1"/>
              <a:t>TPUs</a:t>
            </a:r>
            <a:r>
              <a:rPr lang="pt-BR" dirty="0"/>
              <a:t>, a complexidade de certos modelos exige arquiteturas mais poderosas. Nesse contexto, o processador quântico surge como uma promessa para superar gargalos de velocidade e escala, mas ainda enfrenta barreiras tecnológicas e de maturidade antes de se tornar amplamente viável no ecossistema de IA.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DD043A-4DE4-FBC0-0C13-F617B99A4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345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https://invillia.ai/en/home/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183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11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C22718-879E-8E4B-AE1E-A4B0DD52B21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992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0F6BB-4435-ECFD-CC53-B44CCD459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D4C3206-4D92-048E-7882-F49FB9F7A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6B5F813-C200-B611-3A07-329377386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https://www.scientificamerican.com/article/ai-can-transform-the-classroom-just-like-the-calculator/#:~:text=Consider%20the%20calculator,to%20one%20calculator%20per%20student</a:t>
            </a:r>
            <a:endParaRPr lang="pt-BR">
              <a:ea typeface="Calibri"/>
            </a:endParaRPr>
          </a:p>
          <a:p>
            <a:endParaRPr lang="en-US" dirty="0">
              <a:ea typeface="Calibri"/>
            </a:endParaRPr>
          </a:p>
          <a:p>
            <a:r>
              <a:rPr lang="en-US" dirty="0">
                <a:ea typeface="Calibri"/>
              </a:rPr>
              <a:t>Fonte: </a:t>
            </a:r>
            <a:r>
              <a:rPr lang="en-US" dirty="0">
                <a:hlinkClick r:id="rId4"/>
              </a:rPr>
              <a:t>https://www.sciencenews.org/archive/calculators-classroom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 dirty="0"/>
              <a:t>Tecnologias que </a:t>
            </a:r>
            <a:r>
              <a:rPr lang="en-US" dirty="0" err="1"/>
              <a:t>melhoram</a:t>
            </a:r>
            <a:r>
              <a:rPr lang="en-US" dirty="0"/>
              <a:t> o </a:t>
            </a:r>
            <a:r>
              <a:rPr lang="en-US" dirty="0" err="1"/>
              <a:t>acesso</a:t>
            </a:r>
            <a:r>
              <a:rPr lang="en-US" dirty="0"/>
              <a:t> a </a:t>
            </a:r>
            <a:r>
              <a:rPr lang="en-US" dirty="0" err="1"/>
              <a:t>oportunidades</a:t>
            </a:r>
            <a:r>
              <a:rPr lang="en-US" dirty="0"/>
              <a:t> de </a:t>
            </a:r>
            <a:r>
              <a:rPr lang="en-US" dirty="0" err="1"/>
              <a:t>aprendizado</a:t>
            </a:r>
            <a:r>
              <a:rPr lang="en-US" dirty="0"/>
              <a:t> de </a:t>
            </a:r>
            <a:r>
              <a:rPr lang="en-US" dirty="0" err="1"/>
              <a:t>qualidade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rotineiramente</a:t>
            </a:r>
            <a:r>
              <a:rPr lang="en-US" dirty="0"/>
              <a:t> </a:t>
            </a:r>
            <a:r>
              <a:rPr lang="en-US" dirty="0" err="1"/>
              <a:t>rejeitadas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críticos</a:t>
            </a:r>
            <a:r>
              <a:rPr lang="en-US" dirty="0"/>
              <a:t> e </a:t>
            </a:r>
            <a:r>
              <a:rPr lang="en-US" dirty="0" err="1"/>
              <a:t>céticos</a:t>
            </a:r>
            <a:r>
              <a:rPr lang="en-US" dirty="0"/>
              <a:t>. As </a:t>
            </a:r>
            <a:r>
              <a:rPr lang="en-US" dirty="0" err="1"/>
              <a:t>calculadoras</a:t>
            </a:r>
            <a:r>
              <a:rPr lang="en-US" dirty="0"/>
              <a:t> </a:t>
            </a:r>
            <a:r>
              <a:rPr lang="en-US" dirty="0" err="1"/>
              <a:t>encontraram</a:t>
            </a:r>
            <a:r>
              <a:rPr lang="en-US" dirty="0"/>
              <a:t> </a:t>
            </a:r>
            <a:r>
              <a:rPr lang="en-US" dirty="0" err="1"/>
              <a:t>resistência</a:t>
            </a:r>
            <a:r>
              <a:rPr lang="en-US" dirty="0"/>
              <a:t> de </a:t>
            </a:r>
            <a:r>
              <a:rPr lang="en-US" dirty="0" err="1"/>
              <a:t>educadores</a:t>
            </a:r>
            <a:r>
              <a:rPr lang="en-US" dirty="0"/>
              <a:t> que </a:t>
            </a:r>
            <a:r>
              <a:rPr lang="en-US" dirty="0" err="1"/>
              <a:t>temiam</a:t>
            </a:r>
            <a:r>
              <a:rPr lang="en-US" dirty="0"/>
              <a:t> que a </a:t>
            </a:r>
            <a:r>
              <a:rPr lang="en-US" dirty="0" err="1"/>
              <a:t>dependência</a:t>
            </a:r>
            <a:r>
              <a:rPr lang="en-US" dirty="0"/>
              <a:t> </a:t>
            </a:r>
            <a:r>
              <a:rPr lang="en-US" dirty="0" err="1"/>
              <a:t>excessiva</a:t>
            </a:r>
            <a:r>
              <a:rPr lang="en-US" dirty="0"/>
              <a:t> da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prejudicasse</a:t>
            </a:r>
            <a:r>
              <a:rPr lang="en-US" dirty="0"/>
              <a:t> as </a:t>
            </a:r>
            <a:r>
              <a:rPr lang="en-US" dirty="0" err="1"/>
              <a:t>habilidades</a:t>
            </a:r>
            <a:r>
              <a:rPr lang="en-US" dirty="0"/>
              <a:t> </a:t>
            </a:r>
            <a:r>
              <a:rPr lang="en-US" dirty="0" err="1"/>
              <a:t>matemáticas</a:t>
            </a:r>
            <a:r>
              <a:rPr lang="en-US" dirty="0"/>
              <a:t> dos </a:t>
            </a:r>
            <a:r>
              <a:rPr lang="en-US" dirty="0" err="1"/>
              <a:t>alunos</a:t>
            </a:r>
            <a:r>
              <a:rPr lang="en-US" dirty="0"/>
              <a:t>. Como </a:t>
            </a:r>
            <a:r>
              <a:rPr lang="en-US" dirty="0" err="1"/>
              <a:t>observou</a:t>
            </a:r>
            <a:r>
              <a:rPr lang="en-US" dirty="0"/>
              <a:t> um professor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alunos</a:t>
            </a:r>
            <a:r>
              <a:rPr lang="en-US" dirty="0"/>
              <a:t> e </a:t>
            </a:r>
            <a:r>
              <a:rPr lang="en-US" dirty="0" err="1"/>
              <a:t>calculadoras</a:t>
            </a:r>
            <a:r>
              <a:rPr lang="en-US" dirty="0"/>
              <a:t>: “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estou</a:t>
            </a:r>
            <a:r>
              <a:rPr lang="en-US" dirty="0"/>
              <a:t> </a:t>
            </a:r>
            <a:r>
              <a:rPr lang="en-US" dirty="0" err="1"/>
              <a:t>convencido</a:t>
            </a:r>
            <a:r>
              <a:rPr lang="en-US" dirty="0"/>
              <a:t> de que </a:t>
            </a:r>
            <a:r>
              <a:rPr lang="en-US" dirty="0" err="1"/>
              <a:t>entregar</a:t>
            </a:r>
            <a:r>
              <a:rPr lang="en-US" dirty="0"/>
              <a:t> a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máquina</a:t>
            </a:r>
            <a:r>
              <a:rPr lang="en-US" dirty="0"/>
              <a:t> e </a:t>
            </a:r>
            <a:r>
              <a:rPr lang="en-US" dirty="0" err="1"/>
              <a:t>ensinar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apertar</a:t>
            </a:r>
            <a:r>
              <a:rPr lang="en-US" dirty="0"/>
              <a:t> o </a:t>
            </a:r>
            <a:r>
              <a:rPr lang="en-US" dirty="0" err="1"/>
              <a:t>botão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a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correta</a:t>
            </a:r>
            <a:r>
              <a:rPr lang="en-US" dirty="0"/>
              <a:t>. O que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farão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bateria</a:t>
            </a:r>
            <a:r>
              <a:rPr lang="en-US" dirty="0"/>
              <a:t> </a:t>
            </a:r>
            <a:r>
              <a:rPr lang="en-US" dirty="0" err="1"/>
              <a:t>acabar</a:t>
            </a:r>
            <a:r>
              <a:rPr lang="en-US" dirty="0"/>
              <a:t>?”</a:t>
            </a:r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8C24FD-8F60-DB4C-CFE5-7AEFF706B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98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513D0-EE50-F15B-4BBB-40290F82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667CE2-C189-02C0-3DA5-8D412A6C0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D217D45-02A9-20A1-F296-E9827C6A0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https://www.latimes.com/world/europe/la-fg-uber-france-taxi-html-20150625-htmlstory.html#:~:text=Hundreds%20of%20French%20taxi%20drivers,accuse%20of%20stealing%20their%20livelihoods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38D89D-0DFF-96D0-C242-3C1A495B3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E5909-BA58-4C4E-BAEC-2968BA66BD82}" type="slidenum"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383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resistência a mudanças sempre acompanhou grandes avanços tecnológicos — da adoção de calculadoras nas escolas à chegada de computadores pessoais nas empresas — e não é diferente com a Inteligência Artificial. Hoje, vivemos um momento de democratização da IA, em que ferramentas avançadas estão disponíveis para qualquer pessoa, sem exigir conhecimentos técnicos profundos. Essa acessibilidade tende a acelerar a evolução tecnológica, pois amplia a base de usuários, estimula novos casos de uso e promove uma colaboração mais diversa na criação de soluções. Com mais pessoas utilizando, testando e adaptando a tecnologia, a IA pode evoluir de forma mais rápida, inclusiva e orientada a resolver problemas reais, quebrando barreiras culturais e profissionais que antes limitavam sua adoção.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7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Profissionais que aprendem a usar IA como aliada — para automatizar tarefas repetitivas, acelerar análises ou apoiar na tomada de decisão — acabam ganhando produtividade e relevância. Em vez de competir com a IA, o caminho é integrá-la ao seu dia a dia para focar no que ela ainda não consegue fazer bem: criatividade, pensamento crítico, empatia e visão estratégica. No fim das contas, não é “a IA” que vai substituir você, mas sim quem sabe utilizá-la melhor.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24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DD978-A050-268B-ECEF-47060E509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B76EB4E-C08F-2F0C-9ABE-3B323941C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F55C636-8888-EB3F-0518-57664158C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https://github.com/customer-stories/duolingo</a:t>
            </a:r>
            <a:endParaRPr lang="pt-BR" dirty="0"/>
          </a:p>
          <a:p>
            <a:r>
              <a:rPr lang="pt-BR" dirty="0">
                <a:hlinkClick r:id="rId4"/>
              </a:rPr>
              <a:t>https</a:t>
            </a:r>
            <a:r>
              <a:rPr lang="pt-BR" dirty="0">
                <a:hlinkClick r:id="rId4"/>
              </a:rPr>
              <a:t>://github.com/customer-stories/mercado-libre</a:t>
            </a:r>
            <a:r>
              <a:rPr lang="pt-BR" dirty="0"/>
              <a:t> </a:t>
            </a:r>
          </a:p>
          <a:p>
            <a:r>
              <a:rPr lang="pt-BR" dirty="0">
                <a:hlinkClick r:id="rId5"/>
              </a:rPr>
              <a:t>https://github.com/customer-stories/mercedes-benz</a:t>
            </a:r>
            <a:r>
              <a:rPr lang="pt-BR" dirty="0"/>
              <a:t> 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D7DF67-DE1C-DD7A-AB9F-E9880F3FC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2B16A5-56E9-430F-9B97-0468A4DD249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58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svg"/><Relationship Id="rId7" Type="http://schemas.openxmlformats.org/officeDocument/2006/relationships/image" Target="../media/image28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27.svg"/><Relationship Id="rId10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6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microsoft.com/office/2007/relationships/hdphoto" Target="../media/hdphoto3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microsoft.com/office/2007/relationships/hdphoto" Target="../media/hdphoto4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svg"/><Relationship Id="rId7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28.svg"/><Relationship Id="rId4" Type="http://schemas.openxmlformats.org/officeDocument/2006/relationships/image" Target="../media/image24.png"/><Relationship Id="rId9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svg"/><Relationship Id="rId7" Type="http://schemas.openxmlformats.org/officeDocument/2006/relationships/image" Target="../media/image28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27.svg"/><Relationship Id="rId10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n-2 3388084646, 9 (1)png, cam_Z 34, brush_H 34">
            <a:hlinkClick r:id="" action="ppaction://media"/>
            <a:extLst>
              <a:ext uri="{FF2B5EF4-FFF2-40B4-BE49-F238E27FC236}">
                <a16:creationId xmlns:a16="http://schemas.microsoft.com/office/drawing/2014/main" id="{BC7BE0E5-7326-9FBC-8B32-588481FEE0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613" r="1613"/>
          <a:stretch/>
        </p:blipFill>
        <p:spPr>
          <a:xfrm>
            <a:off x="0" y="0"/>
            <a:ext cx="12192000" cy="68722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02A782-4D36-98BC-C915-3762C4BFF7E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" y="-1"/>
            <a:ext cx="12192000" cy="6872253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5CC1881-2A15-A2FC-9476-DF12DF2AFD18}"/>
              </a:ext>
            </a:extLst>
          </p:cNvPr>
          <p:cNvGrpSpPr/>
          <p:nvPr userDrawn="1"/>
        </p:nvGrpSpPr>
        <p:grpSpPr>
          <a:xfrm>
            <a:off x="10071503" y="6129155"/>
            <a:ext cx="1886419" cy="304570"/>
            <a:chOff x="5197128" y="1137831"/>
            <a:chExt cx="1389993" cy="224420"/>
          </a:xfrm>
          <a:solidFill>
            <a:schemeClr val="bg1"/>
          </a:solidFill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C7953550-19C0-D94A-0AEE-4D35B3B6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F68361A3-ACF8-444F-10FD-46A77909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5CBD162-3890-8210-6E6A-71B85CEE3763}"/>
              </a:ext>
            </a:extLst>
          </p:cNvPr>
          <p:cNvGrpSpPr/>
          <p:nvPr userDrawn="1"/>
        </p:nvGrpSpPr>
        <p:grpSpPr>
          <a:xfrm>
            <a:off x="5326827" y="5610888"/>
            <a:ext cx="1538345" cy="518267"/>
            <a:chOff x="5238532" y="5215758"/>
            <a:chExt cx="1538345" cy="518267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13D4CB29-3FC5-C754-F989-ED9657EC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34465" y="5215758"/>
              <a:ext cx="289879" cy="518267"/>
            </a:xfrm>
            <a:prstGeom prst="rect">
              <a:avLst/>
            </a:prstGeom>
          </p:spPr>
        </p:pic>
        <p:pic>
          <p:nvPicPr>
            <p:cNvPr id="14" name="Picture 4" descr="A black cat with a white circle around it&#10;&#10;Description automatically generated">
              <a:extLst>
                <a:ext uri="{FF2B5EF4-FFF2-40B4-BE49-F238E27FC236}">
                  <a16:creationId xmlns:a16="http://schemas.microsoft.com/office/drawing/2014/main" id="{F9C5275C-E46A-E307-33B7-7C7E213A7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536" y="5268826"/>
              <a:ext cx="419341" cy="41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014E3F7B-DD02-35D1-A27F-3D66259F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38532" y="5293519"/>
              <a:ext cx="362741" cy="362741"/>
            </a:xfrm>
            <a:prstGeom prst="rect">
              <a:avLst/>
            </a:prstGeom>
          </p:spPr>
        </p:pic>
      </p:grpSp>
      <p:sp>
        <p:nvSpPr>
          <p:cNvPr id="19" name="Espaço Reservado para Título 1">
            <a:extLst>
              <a:ext uri="{FF2B5EF4-FFF2-40B4-BE49-F238E27FC236}">
                <a16:creationId xmlns:a16="http://schemas.microsoft.com/office/drawing/2014/main" id="{1CE7C4DA-436B-E82C-9994-488AB861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Bw Mitga" panose="00000500000000000000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6387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k - EC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">
            <a:extLst>
              <a:ext uri="{FF2B5EF4-FFF2-40B4-BE49-F238E27FC236}">
                <a16:creationId xmlns:a16="http://schemas.microsoft.com/office/drawing/2014/main" id="{AB8E8F25-4DD1-F868-FA91-38B33DD4EC33}"/>
              </a:ext>
            </a:extLst>
          </p:cNvPr>
          <p:cNvSpPr/>
          <p:nvPr userDrawn="1"/>
        </p:nvSpPr>
        <p:spPr>
          <a:xfrm>
            <a:off x="-1" y="0"/>
            <a:ext cx="12192001" cy="733425"/>
          </a:xfrm>
          <a:prstGeom prst="rect">
            <a:avLst/>
          </a:prstGeom>
          <a:solidFill>
            <a:srgbClr val="FD4A2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0746BF0-4F6E-F3FD-647D-79AEFD8B0B97}"/>
              </a:ext>
            </a:extLst>
          </p:cNvPr>
          <p:cNvGrpSpPr/>
          <p:nvPr userDrawn="1"/>
        </p:nvGrpSpPr>
        <p:grpSpPr>
          <a:xfrm>
            <a:off x="148888" y="47625"/>
            <a:ext cx="813137" cy="642328"/>
            <a:chOff x="9861468" y="113928"/>
            <a:chExt cx="1017111" cy="899319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2122BB63-143C-5EFB-3218-4802B83C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1468" y="113928"/>
              <a:ext cx="1017111" cy="899319"/>
            </a:xfrm>
            <a:prstGeom prst="rect">
              <a:avLst/>
            </a:prstGeom>
            <a:effectLst/>
          </p:spPr>
        </p:pic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ACFA48B-23C9-FCDA-2768-33203AF65417}"/>
                </a:ext>
              </a:extLst>
            </p:cNvPr>
            <p:cNvSpPr txBox="1"/>
            <p:nvPr/>
          </p:nvSpPr>
          <p:spPr>
            <a:xfrm>
              <a:off x="10167369" y="494613"/>
              <a:ext cx="317598" cy="258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7376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4751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22127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29502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36878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44253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51629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59004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147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w Mitga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0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172E425E-D672-81F3-38CE-C15EA6099D79}"/>
              </a:ext>
            </a:extLst>
          </p:cNvPr>
          <p:cNvSpPr txBox="1"/>
          <p:nvPr userDrawn="1"/>
        </p:nvSpPr>
        <p:spPr>
          <a:xfrm>
            <a:off x="-10298" y="743533"/>
            <a:ext cx="6096000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solidFill>
                  <a:schemeClr val="bg1"/>
                </a:solidFill>
                <a:latin typeface="Bw Mitga" panose="00000500000000000000" charset="0"/>
                <a:sym typeface="Raleway"/>
              </a:rPr>
              <a:t>O que é ?</a:t>
            </a:r>
          </a:p>
        </p:txBody>
      </p:sp>
      <p:sp>
        <p:nvSpPr>
          <p:cNvPr id="41" name="Gráfico 4">
            <a:extLst>
              <a:ext uri="{FF2B5EF4-FFF2-40B4-BE49-F238E27FC236}">
                <a16:creationId xmlns:a16="http://schemas.microsoft.com/office/drawing/2014/main" id="{9BFA4977-7C51-DCAB-6034-1F8D48224C3D}"/>
              </a:ext>
            </a:extLst>
          </p:cNvPr>
          <p:cNvSpPr/>
          <p:nvPr userDrawn="1"/>
        </p:nvSpPr>
        <p:spPr>
          <a:xfrm>
            <a:off x="10096265" y="3450246"/>
            <a:ext cx="2444269" cy="4357936"/>
          </a:xfrm>
          <a:custGeom>
            <a:avLst/>
            <a:gdLst>
              <a:gd name="connsiteX0" fmla="*/ 0 w 2444269"/>
              <a:gd name="connsiteY0" fmla="*/ 2509637 h 4357936"/>
              <a:gd name="connsiteX1" fmla="*/ 1419102 w 2444269"/>
              <a:gd name="connsiteY1" fmla="*/ 2509637 h 4357936"/>
              <a:gd name="connsiteX2" fmla="*/ 1137186 w 2444269"/>
              <a:gd name="connsiteY2" fmla="*/ 2682540 h 4357936"/>
              <a:gd name="connsiteX3" fmla="*/ 860883 w 2444269"/>
              <a:gd name="connsiteY3" fmla="*/ 4357936 h 4357936"/>
              <a:gd name="connsiteX4" fmla="*/ 2444270 w 2444269"/>
              <a:gd name="connsiteY4" fmla="*/ 1849036 h 4357936"/>
              <a:gd name="connsiteX5" fmla="*/ 1025111 w 2444269"/>
              <a:gd name="connsiteY5" fmla="*/ 1849036 h 4357936"/>
              <a:gd name="connsiteX6" fmla="*/ 1303399 w 2444269"/>
              <a:gd name="connsiteY6" fmla="*/ 1670408 h 4357936"/>
              <a:gd name="connsiteX7" fmla="*/ 1586392 w 2444269"/>
              <a:gd name="connsiteY7" fmla="*/ 0 h 4357936"/>
              <a:gd name="connsiteX8" fmla="*/ 0 w 2444269"/>
              <a:gd name="connsiteY8" fmla="*/ 2509637 h 435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269" h="4357936">
                <a:moveTo>
                  <a:pt x="0" y="2509637"/>
                </a:moveTo>
                <a:lnTo>
                  <a:pt x="1419102" y="2509637"/>
                </a:lnTo>
                <a:lnTo>
                  <a:pt x="1137186" y="2682540"/>
                </a:lnTo>
                <a:lnTo>
                  <a:pt x="860883" y="4357936"/>
                </a:lnTo>
                <a:lnTo>
                  <a:pt x="2444270" y="1849036"/>
                </a:lnTo>
                <a:lnTo>
                  <a:pt x="1025111" y="1849036"/>
                </a:lnTo>
                <a:lnTo>
                  <a:pt x="1303399" y="1670408"/>
                </a:lnTo>
                <a:lnTo>
                  <a:pt x="1586392" y="0"/>
                </a:lnTo>
                <a:lnTo>
                  <a:pt x="0" y="2509637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alpha val="0"/>
                </a:srgbClr>
              </a:gs>
              <a:gs pos="100000">
                <a:srgbClr val="FD4B23">
                  <a:alpha val="38000"/>
                </a:srgbClr>
              </a:gs>
            </a:gsLst>
            <a:lin ang="10800000" scaled="1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5" name="Espaço Reservado para Título 1">
            <a:extLst>
              <a:ext uri="{FF2B5EF4-FFF2-40B4-BE49-F238E27FC236}">
                <a16:creationId xmlns:a16="http://schemas.microsoft.com/office/drawing/2014/main" id="{AAF15B91-922A-8D1B-AFDA-3B3A37D3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80" y="6802"/>
            <a:ext cx="10985419" cy="71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Bw Mitga" panose="00000500000000000000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3C85D9EC-04AC-9CE1-4CAE-6D8516FFF5B3}"/>
              </a:ext>
            </a:extLst>
          </p:cNvPr>
          <p:cNvGrpSpPr/>
          <p:nvPr userDrawn="1"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66" name="Gráfico 65">
              <a:extLst>
                <a:ext uri="{FF2B5EF4-FFF2-40B4-BE49-F238E27FC236}">
                  <a16:creationId xmlns:a16="http://schemas.microsoft.com/office/drawing/2014/main" id="{BB34D187-6187-7DEE-2E73-4255CE938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67" name="Gráfico 66">
              <a:extLst>
                <a:ext uri="{FF2B5EF4-FFF2-40B4-BE49-F238E27FC236}">
                  <a16:creationId xmlns:a16="http://schemas.microsoft.com/office/drawing/2014/main" id="{617CC1F8-4CAE-50D1-DC32-B5B2DB3D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3A5BC958-C697-3E96-86B5-19C83F5BF2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1876" y="326953"/>
            <a:ext cx="157377" cy="281491"/>
          </a:xfrm>
          <a:prstGeom prst="rect">
            <a:avLst/>
          </a:prstGeom>
        </p:spPr>
      </p:pic>
      <p:pic>
        <p:nvPicPr>
          <p:cNvPr id="4" name="Picture 3" descr="A colorful squares with black lines&#10;&#10;Description automatically generated">
            <a:extLst>
              <a:ext uri="{FF2B5EF4-FFF2-40B4-BE49-F238E27FC236}">
                <a16:creationId xmlns:a16="http://schemas.microsoft.com/office/drawing/2014/main" id="{A75B0834-855E-EC2B-EAC6-8DDB01951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768" y="326953"/>
            <a:ext cx="281493" cy="281491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2">
                <a:alpha val="40000"/>
              </a:schemeClr>
            </a:outerShdw>
            <a:reflection stA="36000" endPos="1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B06F4C-DF82-7879-2006-59022BFBF9A9}"/>
              </a:ext>
            </a:extLst>
          </p:cNvPr>
          <p:cNvSpPr txBox="1"/>
          <p:nvPr userDrawn="1"/>
        </p:nvSpPr>
        <p:spPr>
          <a:xfrm>
            <a:off x="237448" y="138285"/>
            <a:ext cx="608749" cy="122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7376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4751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127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29502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36878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44253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1629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004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147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Bw Mitga" panose="00000500000000000000" pitchFamily="50" charset="0"/>
                <a:ea typeface="+mn-ea"/>
                <a:cs typeface="+mn-cs"/>
              </a:rPr>
              <a:t>ECIF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Bw Mitga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80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p 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D62858E-1186-A353-E00B-A421AEB8CCEC}"/>
              </a:ext>
            </a:extLst>
          </p:cNvPr>
          <p:cNvSpPr txBox="1"/>
          <p:nvPr userDrawn="1"/>
        </p:nvSpPr>
        <p:spPr>
          <a:xfrm>
            <a:off x="440575" y="877783"/>
            <a:ext cx="338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Descrição da oferta de serviço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FFF295-6F15-9CEE-FF9B-8E4FF37D6E0D}"/>
              </a:ext>
            </a:extLst>
          </p:cNvPr>
          <p:cNvSpPr txBox="1"/>
          <p:nvPr userDrawn="1"/>
        </p:nvSpPr>
        <p:spPr>
          <a:xfrm>
            <a:off x="440574" y="4389120"/>
            <a:ext cx="295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Tecnologias envolvidas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D4F245-9AF8-7E2E-6B59-17FB0AFBEF8F}"/>
              </a:ext>
            </a:extLst>
          </p:cNvPr>
          <p:cNvSpPr txBox="1"/>
          <p:nvPr userDrawn="1"/>
        </p:nvSpPr>
        <p:spPr>
          <a:xfrm>
            <a:off x="6839596" y="899665"/>
            <a:ext cx="2670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Indústrias atendidas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1E2A271-811E-29F2-1201-D10ABFA96496}"/>
              </a:ext>
            </a:extLst>
          </p:cNvPr>
          <p:cNvSpPr txBox="1"/>
          <p:nvPr userDrawn="1"/>
        </p:nvSpPr>
        <p:spPr>
          <a:xfrm>
            <a:off x="6841374" y="2521608"/>
            <a:ext cx="2235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Diferenciais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9981494-5B29-673D-69FD-69EBBD5EF687}"/>
              </a:ext>
            </a:extLst>
          </p:cNvPr>
          <p:cNvSpPr txBox="1"/>
          <p:nvPr userDrawn="1"/>
        </p:nvSpPr>
        <p:spPr>
          <a:xfrm>
            <a:off x="6841374" y="4439446"/>
            <a:ext cx="3531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Potencial de consumo ambiente</a:t>
            </a:r>
          </a:p>
        </p:txBody>
      </p:sp>
    </p:spTree>
    <p:extLst>
      <p:ext uri="{BB962C8B-B14F-4D97-AF65-F5344CB8AC3E}">
        <p14:creationId xmlns:p14="http://schemas.microsoft.com/office/powerpoint/2010/main" val="103685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n-2 3388084646, 9 (1)png, cam_Z 34, brush_H 34">
            <a:hlinkClick r:id="" action="ppaction://media"/>
            <a:extLst>
              <a:ext uri="{FF2B5EF4-FFF2-40B4-BE49-F238E27FC236}">
                <a16:creationId xmlns:a16="http://schemas.microsoft.com/office/drawing/2014/main" id="{BC7BE0E5-7326-9FBC-8B32-588481FEE02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613" r="1613"/>
          <a:stretch/>
        </p:blipFill>
        <p:spPr>
          <a:xfrm>
            <a:off x="0" y="0"/>
            <a:ext cx="12192000" cy="687225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02A782-4D36-98BC-C915-3762C4BFF7E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" y="-1"/>
            <a:ext cx="12192000" cy="6872253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5CC1881-2A15-A2FC-9476-DF12DF2AFD18}"/>
              </a:ext>
            </a:extLst>
          </p:cNvPr>
          <p:cNvGrpSpPr/>
          <p:nvPr userDrawn="1"/>
        </p:nvGrpSpPr>
        <p:grpSpPr>
          <a:xfrm>
            <a:off x="2910220" y="2768519"/>
            <a:ext cx="6371559" cy="1028714"/>
            <a:chOff x="5197128" y="1137831"/>
            <a:chExt cx="1389993" cy="224420"/>
          </a:xfrm>
          <a:solidFill>
            <a:schemeClr val="bg1"/>
          </a:solidFill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C7953550-19C0-D94A-0AEE-4D35B3B6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F68361A3-ACF8-444F-10FD-46A77909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5CBD162-3890-8210-6E6A-71B85CEE3763}"/>
              </a:ext>
            </a:extLst>
          </p:cNvPr>
          <p:cNvGrpSpPr/>
          <p:nvPr userDrawn="1"/>
        </p:nvGrpSpPr>
        <p:grpSpPr>
          <a:xfrm>
            <a:off x="5326827" y="5610888"/>
            <a:ext cx="1538345" cy="518267"/>
            <a:chOff x="5238532" y="5215758"/>
            <a:chExt cx="1538345" cy="518267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13D4CB29-3FC5-C754-F989-ED9657EC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34465" y="5215758"/>
              <a:ext cx="289879" cy="518267"/>
            </a:xfrm>
            <a:prstGeom prst="rect">
              <a:avLst/>
            </a:prstGeom>
          </p:spPr>
        </p:pic>
        <p:pic>
          <p:nvPicPr>
            <p:cNvPr id="14" name="Picture 4" descr="A black cat with a white circle around it&#10;&#10;Description automatically generated">
              <a:extLst>
                <a:ext uri="{FF2B5EF4-FFF2-40B4-BE49-F238E27FC236}">
                  <a16:creationId xmlns:a16="http://schemas.microsoft.com/office/drawing/2014/main" id="{F9C5275C-E46A-E307-33B7-7C7E213A7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536" y="5268826"/>
              <a:ext cx="419341" cy="41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014E3F7B-DD02-35D1-A27F-3D66259F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38532" y="5293519"/>
              <a:ext cx="362741" cy="362741"/>
            </a:xfrm>
            <a:prstGeom prst="rect">
              <a:avLst/>
            </a:prstGeom>
          </p:spPr>
        </p:pic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1A3B42-F41B-ABFA-86FB-799507A6E286}"/>
              </a:ext>
            </a:extLst>
          </p:cNvPr>
          <p:cNvSpPr txBox="1"/>
          <p:nvPr userDrawn="1"/>
        </p:nvSpPr>
        <p:spPr>
          <a:xfrm>
            <a:off x="4222482" y="781916"/>
            <a:ext cx="3690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>
                <a:solidFill>
                  <a:schemeClr val="bg1"/>
                </a:solidFill>
                <a:latin typeface="Bw Mitga" panose="00000500000000000000" pitchFamily="50" charset="0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383781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17B1FC2-8EDC-A683-0712-2F13DC8D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8678-0A35-4608-9F4F-5E3D56A8ECA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CB0E400-C4D1-7DD7-C30F-AD0C83C0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E532FA-57A2-B30D-D6A9-55C28941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D4E5-D3FE-4C43-A7FC-F357DFCECA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53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1BEFE-03D7-B669-0223-F474C7535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605872-6E68-FB8A-150D-EDA2C7A1B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DA898A-3682-32C6-1E30-A1F8658D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8678-0A35-4608-9F4F-5E3D56A8ECAB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69B7D0-5D95-5604-FA19-6930E3FA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EA36D-3BCD-A773-A985-7289F4A9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AD4E5-D3FE-4C43-A7FC-F357DFCECA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83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20.08.2025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165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447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white clouds&#10;&#10;AI-generated content may be incorrect.">
            <a:extLst>
              <a:ext uri="{FF2B5EF4-FFF2-40B4-BE49-F238E27FC236}">
                <a16:creationId xmlns:a16="http://schemas.microsoft.com/office/drawing/2014/main" id="{D06997A8-9B2A-B93C-F597-79B38162AF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3004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89564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Rounded Rectangle"/>
          <p:cNvSpPr>
            <a:spLocks noGrp="1"/>
          </p:cNvSpPr>
          <p:nvPr>
            <p:ph type="body" sz="half" idx="21"/>
          </p:nvPr>
        </p:nvSpPr>
        <p:spPr>
          <a:xfrm>
            <a:off x="6096000" y="635000"/>
            <a:ext cx="5461000" cy="5588000"/>
          </a:xfrm>
          <a:prstGeom prst="roundRect">
            <a:avLst>
              <a:gd name="adj" fmla="val 11654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37" name="Insert Picture Here 2018 Darker.png"/>
          <p:cNvSpPr>
            <a:spLocks noGrp="1"/>
          </p:cNvSpPr>
          <p:nvPr>
            <p:ph type="pic" idx="22"/>
          </p:nvPr>
        </p:nvSpPr>
        <p:spPr>
          <a:xfrm>
            <a:off x="1270000" y="714375"/>
            <a:ext cx="9652000" cy="5429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2396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4FB3481-60A5-C1C8-A4FB-7C4039CA45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8826" b="20586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02A782-4D36-98BC-C915-3762C4BFF7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5CC1881-2A15-A2FC-9476-DF12DF2AFD18}"/>
              </a:ext>
            </a:extLst>
          </p:cNvPr>
          <p:cNvGrpSpPr/>
          <p:nvPr userDrawn="1"/>
        </p:nvGrpSpPr>
        <p:grpSpPr>
          <a:xfrm>
            <a:off x="10071503" y="6129155"/>
            <a:ext cx="1886419" cy="304570"/>
            <a:chOff x="5197128" y="1137831"/>
            <a:chExt cx="1389993" cy="224420"/>
          </a:xfrm>
          <a:solidFill>
            <a:schemeClr val="bg1"/>
          </a:solidFill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C7953550-19C0-D94A-0AEE-4D35B3B6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F68361A3-ACF8-444F-10FD-46A77909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5CBD162-3890-8210-6E6A-71B85CEE3763}"/>
              </a:ext>
            </a:extLst>
          </p:cNvPr>
          <p:cNvGrpSpPr/>
          <p:nvPr userDrawn="1"/>
        </p:nvGrpSpPr>
        <p:grpSpPr>
          <a:xfrm>
            <a:off x="5326827" y="5610888"/>
            <a:ext cx="1538345" cy="518267"/>
            <a:chOff x="5238532" y="5215758"/>
            <a:chExt cx="1538345" cy="518267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13D4CB29-3FC5-C754-F989-ED9657EC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4465" y="5215758"/>
              <a:ext cx="289879" cy="518267"/>
            </a:xfrm>
            <a:prstGeom prst="rect">
              <a:avLst/>
            </a:prstGeom>
          </p:spPr>
        </p:pic>
        <p:pic>
          <p:nvPicPr>
            <p:cNvPr id="14" name="Picture 4" descr="A black cat with a white circle around it&#10;&#10;Description automatically generated">
              <a:extLst>
                <a:ext uri="{FF2B5EF4-FFF2-40B4-BE49-F238E27FC236}">
                  <a16:creationId xmlns:a16="http://schemas.microsoft.com/office/drawing/2014/main" id="{F9C5275C-E46A-E307-33B7-7C7E213A7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536" y="5268826"/>
              <a:ext cx="419341" cy="41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014E3F7B-DD02-35D1-A27F-3D66259F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38532" y="5293519"/>
              <a:ext cx="362741" cy="362741"/>
            </a:xfrm>
            <a:prstGeom prst="rect">
              <a:avLst/>
            </a:prstGeom>
          </p:spPr>
        </p:pic>
      </p:grpSp>
      <p:sp>
        <p:nvSpPr>
          <p:cNvPr id="19" name="Espaço Reservado para Título 1">
            <a:extLst>
              <a:ext uri="{FF2B5EF4-FFF2-40B4-BE49-F238E27FC236}">
                <a16:creationId xmlns:a16="http://schemas.microsoft.com/office/drawing/2014/main" id="{1CE7C4DA-436B-E82C-9994-488AB861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Bw Mitga" panose="00000500000000000000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55300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8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Insert Picture Here 2018 Darker.png"/>
          <p:cNvSpPr>
            <a:spLocks noGrp="1"/>
          </p:cNvSpPr>
          <p:nvPr>
            <p:ph type="pic" idx="21"/>
          </p:nvPr>
        </p:nvSpPr>
        <p:spPr>
          <a:xfrm>
            <a:off x="-1" y="-5"/>
            <a:ext cx="12192001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09" name="Rounded Rectangle"/>
          <p:cNvSpPr>
            <a:spLocks noGrp="1"/>
          </p:cNvSpPr>
          <p:nvPr>
            <p:ph type="body" sz="quarter" idx="22"/>
          </p:nvPr>
        </p:nvSpPr>
        <p:spPr>
          <a:xfrm>
            <a:off x="3048000" y="2286000"/>
            <a:ext cx="6096000" cy="228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38100" tIns="38100" rIns="38100" bIns="38100" anchor="ctr">
            <a:noAutofit/>
          </a:bodyPr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280447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BDC9F-A209-6F2D-FB0B-1EE549B01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B8FA73-1352-04FB-E1DB-763734D5B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9573C1-45F3-3365-5B1E-05B5708CF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373644-E1A0-3543-FE23-E2D9C3D4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069B0D-2ECB-7E76-BB77-932BF4AD6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877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09291-4880-1F93-30E1-8B807FFE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FC965B-6D9B-21C0-8BFC-0DD0CDAE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9798A5-0AE5-554A-0122-7879DD8A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48F237-5541-F581-8321-783A4135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AF7BA9-C5EA-FC22-EF81-24E50553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95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EC0A2-BF6A-7F78-82FE-0256BA99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295A7D-A86C-5376-42DA-4B67F9A63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0F8EAE-C23C-DCCA-67AA-6720C54C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2FE5EB-6F51-B3A5-F7C2-28C69393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11FA30-DB46-A3B1-2927-E22D24D3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459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E218B-2017-E508-FFA3-0C60142C9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5BE1EF-FCAB-CD30-BEC8-C30AE11ED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C0095C-9383-CEE7-5798-9A5C87FC3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D324F2-1EFE-1F03-BB97-7AD2854B7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947702-E51D-6D48-330A-5F39A75F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0357E8-9E60-F8A3-C3B6-7E88367C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2943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5D016-C6B5-EDE6-A4CF-D50A5207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762675-6DC4-BAD3-1339-0E627831C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CC84F-8186-7CEC-7804-26A7B511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FB5D774-FCDA-C07F-B00C-E6838E600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570B1E-9F94-9DB6-2D1C-08018402D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03000B8-E2AB-8BBE-48F8-1C820DB3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175761-621A-7D43-C906-B3FC2C60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6D0E367-4B08-9A03-AB8E-AEE63FEA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7818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B088D-33D0-836D-1522-54B25BA6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F0D247-4E02-77AC-FC96-2FD59F67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D565EE-1CF7-7E1B-1017-8C8093AA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D5C6A92-30AB-AD3F-F38C-C9303EF6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980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5C41DEC-AC68-0D0B-CD26-177597431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2FFB7A0-D170-4EC5-D625-F5987522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7BDBEA-5B79-4205-88E6-C7BBF929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7810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4F33A-86BE-84DB-0F7B-84C8F0979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E28F8D-A04C-8ACA-2B4F-83BB9228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8E542F-7814-EF80-A7A5-F19791F1A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F9812F-CCD2-1FA8-4726-F37755E9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D2150E-E8EB-EE29-7EBB-A15E39DA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5300B3-205C-7DF3-7CF1-45557AE9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684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A0C8B-9BE7-9251-A933-B4B2AD37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5A70B58-4BF4-A567-743E-6A7EBA486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AE21A0-51B7-85BC-1BA6-C707A05FD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2B8F07-6027-C04D-BC6E-C94AFFB6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639B3A-6AB7-4F5E-EAC5-FF16833D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8290A6-BEEA-8AB0-1288-23474459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85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73810C-4149-49C9-F289-A8DDDA01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0" t="11516" r="-63" b="1845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02A782-4D36-98BC-C915-3762C4BFF7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-2"/>
            <a:ext cx="12192000" cy="6857999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5CC1881-2A15-A2FC-9476-DF12DF2AFD18}"/>
              </a:ext>
            </a:extLst>
          </p:cNvPr>
          <p:cNvGrpSpPr/>
          <p:nvPr userDrawn="1"/>
        </p:nvGrpSpPr>
        <p:grpSpPr>
          <a:xfrm>
            <a:off x="10071503" y="6129155"/>
            <a:ext cx="1886419" cy="304570"/>
            <a:chOff x="5197128" y="1137831"/>
            <a:chExt cx="1389993" cy="224420"/>
          </a:xfrm>
          <a:solidFill>
            <a:schemeClr val="bg1"/>
          </a:solidFill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C7953550-19C0-D94A-0AEE-4D35B3B6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F68361A3-ACF8-444F-10FD-46A77909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5CBD162-3890-8210-6E6A-71B85CEE3763}"/>
              </a:ext>
            </a:extLst>
          </p:cNvPr>
          <p:cNvGrpSpPr/>
          <p:nvPr userDrawn="1"/>
        </p:nvGrpSpPr>
        <p:grpSpPr>
          <a:xfrm>
            <a:off x="5326827" y="5610888"/>
            <a:ext cx="1538345" cy="518267"/>
            <a:chOff x="5238532" y="5215758"/>
            <a:chExt cx="1538345" cy="518267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13D4CB29-3FC5-C754-F989-ED9657EC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4465" y="5215758"/>
              <a:ext cx="289879" cy="518267"/>
            </a:xfrm>
            <a:prstGeom prst="rect">
              <a:avLst/>
            </a:prstGeom>
          </p:spPr>
        </p:pic>
        <p:pic>
          <p:nvPicPr>
            <p:cNvPr id="14" name="Picture 4" descr="A black cat with a white circle around it&#10;&#10;Description automatically generated">
              <a:extLst>
                <a:ext uri="{FF2B5EF4-FFF2-40B4-BE49-F238E27FC236}">
                  <a16:creationId xmlns:a16="http://schemas.microsoft.com/office/drawing/2014/main" id="{F9C5275C-E46A-E307-33B7-7C7E213A7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536" y="5268826"/>
              <a:ext cx="419341" cy="41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014E3F7B-DD02-35D1-A27F-3D66259F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38532" y="5293519"/>
              <a:ext cx="362741" cy="362741"/>
            </a:xfrm>
            <a:prstGeom prst="rect">
              <a:avLst/>
            </a:prstGeom>
          </p:spPr>
        </p:pic>
      </p:grpSp>
      <p:sp>
        <p:nvSpPr>
          <p:cNvPr id="19" name="Espaço Reservado para Título 1">
            <a:extLst>
              <a:ext uri="{FF2B5EF4-FFF2-40B4-BE49-F238E27FC236}">
                <a16:creationId xmlns:a16="http://schemas.microsoft.com/office/drawing/2014/main" id="{1CE7C4DA-436B-E82C-9994-488AB861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Bw Mitga" panose="00000500000000000000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3106769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D2F44-0A4B-0E05-E5F4-731E2F8B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E40AE0-4B4B-1665-C606-88D8334D9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B8E90C-8B42-2265-4541-4C5A5A6ED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6224EB-3C91-604A-56B1-FF6191B2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96A8C3-F708-F197-0A86-9A192575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9414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3677D6-EAF4-CD56-23D9-86CB27D12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67F02C-CBE0-A822-D3DB-8BA64C379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33D80C-6B3E-6CA2-1288-35552722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1C2F46-1451-095B-A3A2-B68D020F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20DAFB-DF98-FC37-C9B4-96AE7DA3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989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ounded Rectangle"/>
          <p:cNvSpPr>
            <a:spLocks noGrp="1"/>
          </p:cNvSpPr>
          <p:nvPr>
            <p:ph type="body" idx="21"/>
          </p:nvPr>
        </p:nvSpPr>
        <p:spPr>
          <a:xfrm>
            <a:off x="635000" y="635000"/>
            <a:ext cx="10922000" cy="5588000"/>
          </a:xfrm>
          <a:prstGeom prst="roundRect">
            <a:avLst>
              <a:gd name="adj" fmla="val 5712"/>
            </a:avLst>
          </a:prstGeom>
          <a:solidFill>
            <a:srgbClr val="EBEBEB"/>
          </a:solidFill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5" name="Rectangle"/>
          <p:cNvSpPr>
            <a:spLocks noGrp="1"/>
          </p:cNvSpPr>
          <p:nvPr>
            <p:ph type="body" sz="half" idx="22"/>
          </p:nvPr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1"/>
          </a:solidFill>
        </p:spPr>
        <p:txBody>
          <a:bodyPr lIns="38100" tIns="38100" rIns="38100" bIns="38100" anchor="ctr">
            <a:noAutofit/>
          </a:bodyPr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36710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"/>
          <p:cNvSpPr>
            <a:spLocks noGrp="1"/>
          </p:cNvSpPr>
          <p:nvPr>
            <p:ph type="body" idx="21"/>
          </p:nvPr>
        </p:nvSpPr>
        <p:spPr>
          <a:xfrm>
            <a:off x="0" y="-1"/>
            <a:ext cx="12192001" cy="6858001"/>
          </a:xfrm>
          <a:prstGeom prst="rect">
            <a:avLst/>
          </a:prstGeom>
          <a:solidFill>
            <a:schemeClr val="accent1"/>
          </a:solidFill>
        </p:spPr>
        <p:txBody>
          <a:bodyPr lIns="38100" tIns="38100" rIns="38100" bIns="38100" anchor="ctr">
            <a:noAutofit/>
          </a:bodyPr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5275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09602" y="609580"/>
            <a:ext cx="377613" cy="369993"/>
          </a:xfrm>
          <a:custGeom>
            <a:avLst/>
            <a:gdLst/>
            <a:ahLst/>
            <a:cxnLst/>
            <a:rect l="l" t="t" r="r" b="b"/>
            <a:pathLst>
              <a:path w="283209" h="277495">
                <a:moveTo>
                  <a:pt x="179540" y="277175"/>
                </a:moveTo>
                <a:lnTo>
                  <a:pt x="176736" y="272626"/>
                </a:lnTo>
                <a:lnTo>
                  <a:pt x="176736" y="268776"/>
                </a:lnTo>
                <a:lnTo>
                  <a:pt x="176792" y="263445"/>
                </a:lnTo>
                <a:lnTo>
                  <a:pt x="176913" y="254735"/>
                </a:lnTo>
                <a:lnTo>
                  <a:pt x="177034" y="243335"/>
                </a:lnTo>
                <a:lnTo>
                  <a:pt x="167637" y="203681"/>
                </a:lnTo>
                <a:lnTo>
                  <a:pt x="190840" y="198953"/>
                </a:lnTo>
                <a:lnTo>
                  <a:pt x="211518" y="187892"/>
                </a:lnTo>
                <a:lnTo>
                  <a:pt x="226355" y="167314"/>
                </a:lnTo>
                <a:lnTo>
                  <a:pt x="232038" y="134038"/>
                </a:lnTo>
                <a:lnTo>
                  <a:pt x="231026" y="122812"/>
                </a:lnTo>
                <a:lnTo>
                  <a:pt x="228144" y="112733"/>
                </a:lnTo>
                <a:lnTo>
                  <a:pt x="223621" y="103769"/>
                </a:lnTo>
                <a:lnTo>
                  <a:pt x="217689" y="95889"/>
                </a:lnTo>
                <a:lnTo>
                  <a:pt x="219143" y="91319"/>
                </a:lnTo>
                <a:lnTo>
                  <a:pt x="220399" y="83205"/>
                </a:lnTo>
                <a:lnTo>
                  <a:pt x="219949" y="72072"/>
                </a:lnTo>
                <a:lnTo>
                  <a:pt x="216284" y="58445"/>
                </a:lnTo>
                <a:lnTo>
                  <a:pt x="213999" y="58128"/>
                </a:lnTo>
                <a:lnTo>
                  <a:pt x="206923" y="58795"/>
                </a:lnTo>
                <a:lnTo>
                  <a:pt x="194730" y="62874"/>
                </a:lnTo>
                <a:lnTo>
                  <a:pt x="177089" y="72794"/>
                </a:lnTo>
                <a:lnTo>
                  <a:pt x="168564" y="70754"/>
                </a:lnTo>
                <a:lnTo>
                  <a:pt x="159808" y="69338"/>
                </a:lnTo>
                <a:lnTo>
                  <a:pt x="150855" y="68512"/>
                </a:lnTo>
                <a:lnTo>
                  <a:pt x="141738" y="68244"/>
                </a:lnTo>
                <a:lnTo>
                  <a:pt x="132821" y="68512"/>
                </a:lnTo>
                <a:lnTo>
                  <a:pt x="123936" y="69338"/>
                </a:lnTo>
                <a:lnTo>
                  <a:pt x="115116" y="70754"/>
                </a:lnTo>
                <a:lnTo>
                  <a:pt x="106393" y="72794"/>
                </a:lnTo>
                <a:lnTo>
                  <a:pt x="88953" y="62874"/>
                </a:lnTo>
                <a:lnTo>
                  <a:pt x="76862" y="58795"/>
                </a:lnTo>
                <a:lnTo>
                  <a:pt x="69825" y="58128"/>
                </a:lnTo>
                <a:lnTo>
                  <a:pt x="67545" y="58445"/>
                </a:lnTo>
                <a:lnTo>
                  <a:pt x="63881" y="72072"/>
                </a:lnTo>
                <a:lnTo>
                  <a:pt x="63433" y="83205"/>
                </a:lnTo>
                <a:lnTo>
                  <a:pt x="64691" y="91319"/>
                </a:lnTo>
                <a:lnTo>
                  <a:pt x="66146" y="95889"/>
                </a:lnTo>
                <a:lnTo>
                  <a:pt x="60065" y="103818"/>
                </a:lnTo>
                <a:lnTo>
                  <a:pt x="55559" y="112863"/>
                </a:lnTo>
                <a:lnTo>
                  <a:pt x="52760" y="122958"/>
                </a:lnTo>
                <a:lnTo>
                  <a:pt x="51797" y="134038"/>
                </a:lnTo>
                <a:lnTo>
                  <a:pt x="57425" y="167165"/>
                </a:lnTo>
                <a:lnTo>
                  <a:pt x="72141" y="187759"/>
                </a:lnTo>
                <a:lnTo>
                  <a:pt x="92697" y="198903"/>
                </a:lnTo>
                <a:lnTo>
                  <a:pt x="115845" y="203681"/>
                </a:lnTo>
                <a:lnTo>
                  <a:pt x="111995" y="207532"/>
                </a:lnTo>
                <a:lnTo>
                  <a:pt x="108145" y="213480"/>
                </a:lnTo>
                <a:lnTo>
                  <a:pt x="107093" y="222932"/>
                </a:lnTo>
                <a:lnTo>
                  <a:pt x="98868" y="225550"/>
                </a:lnTo>
                <a:lnTo>
                  <a:pt x="88019" y="226299"/>
                </a:lnTo>
                <a:lnTo>
                  <a:pt x="76382" y="222390"/>
                </a:lnTo>
                <a:lnTo>
                  <a:pt x="65793" y="211035"/>
                </a:lnTo>
                <a:lnTo>
                  <a:pt x="62797" y="206970"/>
                </a:lnTo>
                <a:lnTo>
                  <a:pt x="58095" y="202152"/>
                </a:lnTo>
                <a:lnTo>
                  <a:pt x="51818" y="198186"/>
                </a:lnTo>
                <a:lnTo>
                  <a:pt x="44097" y="196681"/>
                </a:lnTo>
                <a:lnTo>
                  <a:pt x="38389" y="197764"/>
                </a:lnTo>
                <a:lnTo>
                  <a:pt x="37797" y="200357"/>
                </a:lnTo>
                <a:lnTo>
                  <a:pt x="40356" y="203475"/>
                </a:lnTo>
                <a:lnTo>
                  <a:pt x="44097" y="206133"/>
                </a:lnTo>
                <a:lnTo>
                  <a:pt x="50046" y="209283"/>
                </a:lnTo>
                <a:lnTo>
                  <a:pt x="57047" y="221880"/>
                </a:lnTo>
                <a:lnTo>
                  <a:pt x="58798" y="226083"/>
                </a:lnTo>
                <a:lnTo>
                  <a:pt x="62395" y="232836"/>
                </a:lnTo>
                <a:lnTo>
                  <a:pt x="70258" y="239687"/>
                </a:lnTo>
                <a:lnTo>
                  <a:pt x="84290" y="243848"/>
                </a:lnTo>
                <a:lnTo>
                  <a:pt x="106393" y="242530"/>
                </a:lnTo>
                <a:lnTo>
                  <a:pt x="106393" y="272626"/>
                </a:lnTo>
                <a:lnTo>
                  <a:pt x="103942" y="276829"/>
                </a:lnTo>
                <a:lnTo>
                  <a:pt x="96594" y="275776"/>
                </a:lnTo>
                <a:lnTo>
                  <a:pt x="57879" y="255615"/>
                </a:lnTo>
                <a:lnTo>
                  <a:pt x="27299" y="224987"/>
                </a:lnTo>
                <a:lnTo>
                  <a:pt x="7218" y="186156"/>
                </a:lnTo>
                <a:lnTo>
                  <a:pt x="0" y="141385"/>
                </a:lnTo>
                <a:lnTo>
                  <a:pt x="7212" y="96712"/>
                </a:lnTo>
                <a:lnTo>
                  <a:pt x="27293" y="57903"/>
                </a:lnTo>
                <a:lnTo>
                  <a:pt x="57907" y="27291"/>
                </a:lnTo>
                <a:lnTo>
                  <a:pt x="96718" y="7211"/>
                </a:lnTo>
                <a:lnTo>
                  <a:pt x="141391" y="0"/>
                </a:lnTo>
                <a:lnTo>
                  <a:pt x="186237" y="7211"/>
                </a:lnTo>
                <a:lnTo>
                  <a:pt x="225151" y="27291"/>
                </a:lnTo>
                <a:lnTo>
                  <a:pt x="255816" y="57903"/>
                </a:lnTo>
                <a:lnTo>
                  <a:pt x="275915" y="96712"/>
                </a:lnTo>
                <a:lnTo>
                  <a:pt x="283130" y="141385"/>
                </a:lnTo>
                <a:lnTo>
                  <a:pt x="275912" y="186008"/>
                </a:lnTo>
                <a:lnTo>
                  <a:pt x="255834" y="224855"/>
                </a:lnTo>
                <a:lnTo>
                  <a:pt x="225256" y="255566"/>
                </a:lnTo>
                <a:lnTo>
                  <a:pt x="186541" y="275776"/>
                </a:lnTo>
                <a:lnTo>
                  <a:pt x="179540" y="277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60996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ckground&#10;&#10;Description automatically generated">
            <a:extLst>
              <a:ext uri="{FF2B5EF4-FFF2-40B4-BE49-F238E27FC236}">
                <a16:creationId xmlns:a16="http://schemas.microsoft.com/office/drawing/2014/main" id="{594F2FE5-E83C-FD34-6F42-2F895F0DD4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553998"/>
          </a:xfrm>
        </p:spPr>
        <p:txBody>
          <a:bodyPr/>
          <a:lstStyle>
            <a:lvl1pPr>
              <a:defRPr sz="3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1775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4180819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756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3C2700-E162-019A-85F4-99F74CEA67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" r="344" b="1763"/>
          <a:stretch/>
        </p:blipFill>
        <p:spPr>
          <a:xfrm>
            <a:off x="17252" y="0"/>
            <a:ext cx="12157496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02A782-4D36-98BC-C915-3762C4BFF7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-2"/>
            <a:ext cx="12192000" cy="6857999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5CC1881-2A15-A2FC-9476-DF12DF2AFD18}"/>
              </a:ext>
            </a:extLst>
          </p:cNvPr>
          <p:cNvGrpSpPr/>
          <p:nvPr userDrawn="1"/>
        </p:nvGrpSpPr>
        <p:grpSpPr>
          <a:xfrm>
            <a:off x="10071503" y="6129155"/>
            <a:ext cx="1886419" cy="304570"/>
            <a:chOff x="5197128" y="1137831"/>
            <a:chExt cx="1389993" cy="224420"/>
          </a:xfrm>
          <a:solidFill>
            <a:schemeClr val="bg1"/>
          </a:solidFill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C7953550-19C0-D94A-0AEE-4D35B3B6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F68361A3-ACF8-444F-10FD-46A77909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5CBD162-3890-8210-6E6A-71B85CEE3763}"/>
              </a:ext>
            </a:extLst>
          </p:cNvPr>
          <p:cNvGrpSpPr/>
          <p:nvPr userDrawn="1"/>
        </p:nvGrpSpPr>
        <p:grpSpPr>
          <a:xfrm>
            <a:off x="5326827" y="5610888"/>
            <a:ext cx="1538345" cy="518267"/>
            <a:chOff x="5238532" y="5215758"/>
            <a:chExt cx="1538345" cy="518267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13D4CB29-3FC5-C754-F989-ED9657EC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4465" y="5215758"/>
              <a:ext cx="289879" cy="518267"/>
            </a:xfrm>
            <a:prstGeom prst="rect">
              <a:avLst/>
            </a:prstGeom>
          </p:spPr>
        </p:pic>
        <p:pic>
          <p:nvPicPr>
            <p:cNvPr id="14" name="Picture 4" descr="A black cat with a white circle around it&#10;&#10;Description automatically generated">
              <a:extLst>
                <a:ext uri="{FF2B5EF4-FFF2-40B4-BE49-F238E27FC236}">
                  <a16:creationId xmlns:a16="http://schemas.microsoft.com/office/drawing/2014/main" id="{F9C5275C-E46A-E307-33B7-7C7E213A7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536" y="5268826"/>
              <a:ext cx="419341" cy="41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014E3F7B-DD02-35D1-A27F-3D66259F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38532" y="5293519"/>
              <a:ext cx="362741" cy="362741"/>
            </a:xfrm>
            <a:prstGeom prst="rect">
              <a:avLst/>
            </a:prstGeom>
          </p:spPr>
        </p:pic>
      </p:grpSp>
      <p:sp>
        <p:nvSpPr>
          <p:cNvPr id="19" name="Espaço Reservado para Título 1">
            <a:extLst>
              <a:ext uri="{FF2B5EF4-FFF2-40B4-BE49-F238E27FC236}">
                <a16:creationId xmlns:a16="http://schemas.microsoft.com/office/drawing/2014/main" id="{1CE7C4DA-436B-E82C-9994-488AB861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Bw Mitga" panose="00000500000000000000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0713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9EB5D8A-C0CB-F629-413B-307C4A3F2E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798" b="2495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02A782-4D36-98BC-C915-3762C4BFF7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45CC1881-2A15-A2FC-9476-DF12DF2AFD18}"/>
              </a:ext>
            </a:extLst>
          </p:cNvPr>
          <p:cNvGrpSpPr/>
          <p:nvPr userDrawn="1"/>
        </p:nvGrpSpPr>
        <p:grpSpPr>
          <a:xfrm>
            <a:off x="10071503" y="6129155"/>
            <a:ext cx="1886419" cy="304570"/>
            <a:chOff x="5197128" y="1137831"/>
            <a:chExt cx="1389993" cy="224420"/>
          </a:xfrm>
          <a:solidFill>
            <a:schemeClr val="bg1"/>
          </a:solidFill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C7953550-19C0-D94A-0AEE-4D35B3B6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F68361A3-ACF8-444F-10FD-46A779099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5CBD162-3890-8210-6E6A-71B85CEE3763}"/>
              </a:ext>
            </a:extLst>
          </p:cNvPr>
          <p:cNvGrpSpPr/>
          <p:nvPr userDrawn="1"/>
        </p:nvGrpSpPr>
        <p:grpSpPr>
          <a:xfrm>
            <a:off x="5326827" y="5610888"/>
            <a:ext cx="1538345" cy="518267"/>
            <a:chOff x="5238532" y="5215758"/>
            <a:chExt cx="1538345" cy="518267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13D4CB29-3FC5-C754-F989-ED9657EC1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34465" y="5215758"/>
              <a:ext cx="289879" cy="518267"/>
            </a:xfrm>
            <a:prstGeom prst="rect">
              <a:avLst/>
            </a:prstGeom>
          </p:spPr>
        </p:pic>
        <p:pic>
          <p:nvPicPr>
            <p:cNvPr id="14" name="Picture 4" descr="A black cat with a white circle around it&#10;&#10;Description automatically generated">
              <a:extLst>
                <a:ext uri="{FF2B5EF4-FFF2-40B4-BE49-F238E27FC236}">
                  <a16:creationId xmlns:a16="http://schemas.microsoft.com/office/drawing/2014/main" id="{F9C5275C-E46A-E307-33B7-7C7E213A73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536" y="5268826"/>
              <a:ext cx="419341" cy="41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014E3F7B-DD02-35D1-A27F-3D66259F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38532" y="5293519"/>
              <a:ext cx="362741" cy="362741"/>
            </a:xfrm>
            <a:prstGeom prst="rect">
              <a:avLst/>
            </a:prstGeom>
          </p:spPr>
        </p:pic>
      </p:grpSp>
      <p:sp>
        <p:nvSpPr>
          <p:cNvPr id="19" name="Espaço Reservado para Título 1">
            <a:extLst>
              <a:ext uri="{FF2B5EF4-FFF2-40B4-BE49-F238E27FC236}">
                <a16:creationId xmlns:a16="http://schemas.microsoft.com/office/drawing/2014/main" id="{1CE7C4DA-436B-E82C-9994-488AB861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Bw Mitga" panose="00000500000000000000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8807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99EFD859-40DE-F807-0F1E-F09EC5980AD6}"/>
              </a:ext>
            </a:extLst>
          </p:cNvPr>
          <p:cNvSpPr/>
          <p:nvPr userDrawn="1"/>
        </p:nvSpPr>
        <p:spPr>
          <a:xfrm>
            <a:off x="4074210" y="3829672"/>
            <a:ext cx="8128420" cy="3028328"/>
          </a:xfrm>
          <a:prstGeom prst="rect">
            <a:avLst/>
          </a:prstGeom>
          <a:gradFill>
            <a:gsLst>
              <a:gs pos="0">
                <a:srgbClr val="FF0000">
                  <a:alpha val="4000"/>
                </a:srgbClr>
              </a:gs>
              <a:gs pos="100000">
                <a:srgbClr val="FD4B23">
                  <a:alpha val="2000"/>
                </a:srgbClr>
              </a:gs>
            </a:gsLst>
            <a:lin ang="10800000" scaled="1"/>
          </a:gra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FAA81743-955B-2D94-97CE-4D9D928CB36E}"/>
              </a:ext>
            </a:extLst>
          </p:cNvPr>
          <p:cNvSpPr/>
          <p:nvPr userDrawn="1"/>
        </p:nvSpPr>
        <p:spPr>
          <a:xfrm>
            <a:off x="-1" y="-1"/>
            <a:ext cx="4064001" cy="6858001"/>
          </a:xfrm>
          <a:prstGeom prst="rect">
            <a:avLst/>
          </a:prstGeom>
          <a:solidFill>
            <a:srgbClr val="FD4A2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4D02892-77CA-2D9D-84BF-82B474E7A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5144200"/>
            <a:ext cx="314486" cy="562503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40BE837-A4DC-EC8D-78AD-A8EF6D31A7BC}"/>
              </a:ext>
            </a:extLst>
          </p:cNvPr>
          <p:cNvGrpSpPr/>
          <p:nvPr userDrawn="1"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938583F7-79F6-08FB-5E34-144742E3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99680C2A-EFEE-F477-542E-470C3922B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8B7FF8DD-5D8C-057E-C332-7D4D275DBC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8861" y="1985381"/>
            <a:ext cx="2501001" cy="26552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Foto Perfil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CA383234-6998-E859-04E9-C69C05873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93519" y="1811491"/>
            <a:ext cx="2288838" cy="162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BwMitga-Bold" panose="00000800000000000000" pitchFamily="50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pt-BR" sz="2800" b="1" err="1">
                <a:latin typeface="BwMitga-Bold"/>
                <a:cs typeface="Segoe UI"/>
              </a:rPr>
              <a:t>i’m</a:t>
            </a:r>
            <a:endParaRPr lang="pt-BR" b="1">
              <a:latin typeface="BwMitga-Bo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2800" b="1">
                <a:latin typeface="BwMitga-Bold"/>
                <a:cs typeface="Segoe UI"/>
              </a:rPr>
              <a:t>Nome</a:t>
            </a:r>
            <a:endParaRPr lang="pt-BR" b="1">
              <a:latin typeface="BwMitga-Bold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sz="2800" b="1">
                <a:latin typeface="BwMitga-Bold"/>
                <a:cs typeface="Segoe UI"/>
              </a:rPr>
              <a:t>Sobrenome</a:t>
            </a:r>
            <a:endParaRPr lang="pt-BR" b="1">
              <a:solidFill>
                <a:schemeClr val="tx2"/>
              </a:solidFill>
              <a:latin typeface="BwMitga-Bold"/>
            </a:endParaRP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EF2D9340-D69D-FF93-225A-F4F7918F6C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3519" y="3466371"/>
            <a:ext cx="2476500" cy="3633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u="sng">
                <a:latin typeface="Bw Mitga" panose="00000500000000000000" charset="0"/>
              </a:defRPr>
            </a:lvl1pPr>
          </a:lstStyle>
          <a:p>
            <a:pPr lvl="0"/>
            <a:r>
              <a:rPr lang="pt-BR"/>
              <a:t>Cargo na </a:t>
            </a:r>
            <a:r>
              <a:rPr lang="pt-BR" err="1"/>
              <a:t>invillia</a:t>
            </a:r>
            <a:endParaRPr lang="pt-BR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4EA54E53-B69F-DAC0-E216-DF878B2B21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3519" y="3829671"/>
            <a:ext cx="4848225" cy="1363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Bw Mitga" panose="00000500000000000000" charset="0"/>
              </a:defRPr>
            </a:lvl1pPr>
          </a:lstStyle>
          <a:p>
            <a:pPr lvl="0"/>
            <a:r>
              <a:rPr lang="pt-BR"/>
              <a:t>Digite uma descrição sobre você</a:t>
            </a:r>
          </a:p>
        </p:txBody>
      </p:sp>
    </p:spTree>
    <p:extLst>
      <p:ext uri="{BB962C8B-B14F-4D97-AF65-F5344CB8AC3E}">
        <p14:creationId xmlns:p14="http://schemas.microsoft.com/office/powerpoint/2010/main" val="2123535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60F0E1C9-5D58-9F0E-FC57-C97090E1844C}"/>
              </a:ext>
            </a:extLst>
          </p:cNvPr>
          <p:cNvSpPr/>
          <p:nvPr userDrawn="1"/>
        </p:nvSpPr>
        <p:spPr>
          <a:xfrm>
            <a:off x="0" y="-1"/>
            <a:ext cx="4064001" cy="6858001"/>
          </a:xfrm>
          <a:prstGeom prst="rect">
            <a:avLst/>
          </a:prstGeom>
          <a:solidFill>
            <a:srgbClr val="45454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29E7D0D9-96E5-990C-97EC-11A6BC795010}"/>
              </a:ext>
            </a:extLst>
          </p:cNvPr>
          <p:cNvSpPr/>
          <p:nvPr userDrawn="1"/>
        </p:nvSpPr>
        <p:spPr>
          <a:xfrm>
            <a:off x="4064000" y="-1"/>
            <a:ext cx="4064000" cy="68580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BEBEB"/>
              </a:gs>
            </a:gsLst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CF55B3B-26B5-7825-02F0-25E96F349CAB}"/>
              </a:ext>
            </a:extLst>
          </p:cNvPr>
          <p:cNvGrpSpPr/>
          <p:nvPr userDrawn="1"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E9A53534-DC89-AB2D-11F3-09153BFA1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48F914FB-33D0-D140-0C82-67D8586DD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20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k - GitF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>
            <a:extLst>
              <a:ext uri="{FF2B5EF4-FFF2-40B4-BE49-F238E27FC236}">
                <a16:creationId xmlns:a16="http://schemas.microsoft.com/office/drawing/2014/main" id="{4A172A6D-CD99-B9F2-C63E-C4AE64BD72B1}"/>
              </a:ext>
            </a:extLst>
          </p:cNvPr>
          <p:cNvSpPr/>
          <p:nvPr userDrawn="1"/>
        </p:nvSpPr>
        <p:spPr>
          <a:xfrm>
            <a:off x="-10298" y="3370805"/>
            <a:ext cx="6096000" cy="34871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BEBEB"/>
              </a:gs>
            </a:gsLst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FE5604E1-0BB4-2CDC-3BCE-C9DBEEEF93E7}"/>
              </a:ext>
            </a:extLst>
          </p:cNvPr>
          <p:cNvSpPr/>
          <p:nvPr userDrawn="1"/>
        </p:nvSpPr>
        <p:spPr>
          <a:xfrm>
            <a:off x="6096000" y="2649052"/>
            <a:ext cx="6106298" cy="1384995"/>
          </a:xfrm>
          <a:prstGeom prst="rect">
            <a:avLst/>
          </a:prstGeom>
          <a:solidFill>
            <a:srgbClr val="FD4A2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AA928A81-2478-E2F9-8504-12398A3237AE}"/>
              </a:ext>
            </a:extLst>
          </p:cNvPr>
          <p:cNvSpPr/>
          <p:nvPr userDrawn="1"/>
        </p:nvSpPr>
        <p:spPr>
          <a:xfrm>
            <a:off x="-10298" y="733425"/>
            <a:ext cx="6106298" cy="2695575"/>
          </a:xfrm>
          <a:prstGeom prst="rect">
            <a:avLst/>
          </a:prstGeom>
          <a:solidFill>
            <a:srgbClr val="45454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AB8E8F25-4DD1-F868-FA91-38B33DD4EC33}"/>
              </a:ext>
            </a:extLst>
          </p:cNvPr>
          <p:cNvSpPr/>
          <p:nvPr userDrawn="1"/>
        </p:nvSpPr>
        <p:spPr>
          <a:xfrm>
            <a:off x="-1" y="0"/>
            <a:ext cx="12192001" cy="733425"/>
          </a:xfrm>
          <a:prstGeom prst="rect">
            <a:avLst/>
          </a:prstGeom>
          <a:solidFill>
            <a:srgbClr val="FD4A2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0746BF0-4F6E-F3FD-647D-79AEFD8B0B97}"/>
              </a:ext>
            </a:extLst>
          </p:cNvPr>
          <p:cNvGrpSpPr/>
          <p:nvPr userDrawn="1"/>
        </p:nvGrpSpPr>
        <p:grpSpPr>
          <a:xfrm>
            <a:off x="148888" y="47625"/>
            <a:ext cx="813137" cy="642328"/>
            <a:chOff x="9861468" y="113928"/>
            <a:chExt cx="1017111" cy="899319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2122BB63-143C-5EFB-3218-4802B83C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1468" y="113928"/>
              <a:ext cx="1017111" cy="899319"/>
            </a:xfrm>
            <a:prstGeom prst="rect">
              <a:avLst/>
            </a:prstGeom>
            <a:effectLst/>
          </p:spPr>
        </p:pic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ACFA48B-23C9-FCDA-2768-33203AF65417}"/>
                </a:ext>
              </a:extLst>
            </p:cNvPr>
            <p:cNvSpPr txBox="1"/>
            <p:nvPr/>
          </p:nvSpPr>
          <p:spPr>
            <a:xfrm>
              <a:off x="10167369" y="494613"/>
              <a:ext cx="317598" cy="258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7376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4751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22127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29502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36878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44253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51629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59004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147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w Mitga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E3C165C6-58CC-EE63-26D6-E3FCAF49BF4D}"/>
                </a:ext>
              </a:extLst>
            </p:cNvPr>
            <p:cNvSpPr txBox="1"/>
            <p:nvPr/>
          </p:nvSpPr>
          <p:spPr>
            <a:xfrm>
              <a:off x="9951400" y="204381"/>
              <a:ext cx="832151" cy="1542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7376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4751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22127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29502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36878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44253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51629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59004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147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latin typeface="Bw Mitga" panose="00000500000000000000" pitchFamily="50" charset="0"/>
                  <a:ea typeface="+mn-ea"/>
                  <a:cs typeface="+mn-cs"/>
                </a:rPr>
                <a:t>GITFast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Bw Mitga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0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172E425E-D672-81F3-38CE-C15EA6099D79}"/>
              </a:ext>
            </a:extLst>
          </p:cNvPr>
          <p:cNvSpPr txBox="1"/>
          <p:nvPr userDrawn="1"/>
        </p:nvSpPr>
        <p:spPr>
          <a:xfrm>
            <a:off x="-10298" y="743533"/>
            <a:ext cx="6096000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solidFill>
                  <a:schemeClr val="bg1"/>
                </a:solidFill>
                <a:latin typeface="Bw Mitga" panose="00000500000000000000" charset="0"/>
                <a:sym typeface="Raleway"/>
              </a:rPr>
              <a:t>O que é ?</a:t>
            </a:r>
          </a:p>
        </p:txBody>
      </p:sp>
      <p:sp>
        <p:nvSpPr>
          <p:cNvPr id="41" name="Gráfico 4">
            <a:extLst>
              <a:ext uri="{FF2B5EF4-FFF2-40B4-BE49-F238E27FC236}">
                <a16:creationId xmlns:a16="http://schemas.microsoft.com/office/drawing/2014/main" id="{9BFA4977-7C51-DCAB-6034-1F8D48224C3D}"/>
              </a:ext>
            </a:extLst>
          </p:cNvPr>
          <p:cNvSpPr/>
          <p:nvPr userDrawn="1"/>
        </p:nvSpPr>
        <p:spPr>
          <a:xfrm>
            <a:off x="10096265" y="3450246"/>
            <a:ext cx="2444269" cy="4357936"/>
          </a:xfrm>
          <a:custGeom>
            <a:avLst/>
            <a:gdLst>
              <a:gd name="connsiteX0" fmla="*/ 0 w 2444269"/>
              <a:gd name="connsiteY0" fmla="*/ 2509637 h 4357936"/>
              <a:gd name="connsiteX1" fmla="*/ 1419102 w 2444269"/>
              <a:gd name="connsiteY1" fmla="*/ 2509637 h 4357936"/>
              <a:gd name="connsiteX2" fmla="*/ 1137186 w 2444269"/>
              <a:gd name="connsiteY2" fmla="*/ 2682540 h 4357936"/>
              <a:gd name="connsiteX3" fmla="*/ 860883 w 2444269"/>
              <a:gd name="connsiteY3" fmla="*/ 4357936 h 4357936"/>
              <a:gd name="connsiteX4" fmla="*/ 2444270 w 2444269"/>
              <a:gd name="connsiteY4" fmla="*/ 1849036 h 4357936"/>
              <a:gd name="connsiteX5" fmla="*/ 1025111 w 2444269"/>
              <a:gd name="connsiteY5" fmla="*/ 1849036 h 4357936"/>
              <a:gd name="connsiteX6" fmla="*/ 1303399 w 2444269"/>
              <a:gd name="connsiteY6" fmla="*/ 1670408 h 4357936"/>
              <a:gd name="connsiteX7" fmla="*/ 1586392 w 2444269"/>
              <a:gd name="connsiteY7" fmla="*/ 0 h 4357936"/>
              <a:gd name="connsiteX8" fmla="*/ 0 w 2444269"/>
              <a:gd name="connsiteY8" fmla="*/ 2509637 h 435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269" h="4357936">
                <a:moveTo>
                  <a:pt x="0" y="2509637"/>
                </a:moveTo>
                <a:lnTo>
                  <a:pt x="1419102" y="2509637"/>
                </a:lnTo>
                <a:lnTo>
                  <a:pt x="1137186" y="2682540"/>
                </a:lnTo>
                <a:lnTo>
                  <a:pt x="860883" y="4357936"/>
                </a:lnTo>
                <a:lnTo>
                  <a:pt x="2444270" y="1849036"/>
                </a:lnTo>
                <a:lnTo>
                  <a:pt x="1025111" y="1849036"/>
                </a:lnTo>
                <a:lnTo>
                  <a:pt x="1303399" y="1670408"/>
                </a:lnTo>
                <a:lnTo>
                  <a:pt x="1586392" y="0"/>
                </a:lnTo>
                <a:lnTo>
                  <a:pt x="0" y="2509637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alpha val="0"/>
                </a:srgbClr>
              </a:gs>
              <a:gs pos="100000">
                <a:srgbClr val="FD4B23">
                  <a:alpha val="38000"/>
                </a:srgbClr>
              </a:gs>
            </a:gsLst>
            <a:lin ang="10800000" scaled="1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3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B3E5DADB-A9F7-FC25-52A6-64EE4E2EFB32}"/>
              </a:ext>
            </a:extLst>
          </p:cNvPr>
          <p:cNvSpPr txBox="1"/>
          <p:nvPr userDrawn="1"/>
        </p:nvSpPr>
        <p:spPr>
          <a:xfrm>
            <a:off x="-10299" y="3431238"/>
            <a:ext cx="6106298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latin typeface="Bw Mitga" panose="00000500000000000000" charset="0"/>
                <a:sym typeface="Raleway"/>
              </a:rPr>
              <a:t>Diferenciais</a:t>
            </a:r>
          </a:p>
        </p:txBody>
      </p:sp>
      <p:sp>
        <p:nvSpPr>
          <p:cNvPr id="45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19C6E81A-7C48-B5A3-5B2D-B8B04BF2229D}"/>
              </a:ext>
            </a:extLst>
          </p:cNvPr>
          <p:cNvSpPr txBox="1"/>
          <p:nvPr userDrawn="1"/>
        </p:nvSpPr>
        <p:spPr>
          <a:xfrm>
            <a:off x="6095999" y="741983"/>
            <a:ext cx="6096001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latin typeface="Bw Mitga" panose="00000500000000000000" charset="0"/>
                <a:sym typeface="Raleway"/>
              </a:rPr>
              <a:t>Tecnologias envolvidas</a:t>
            </a:r>
          </a:p>
        </p:txBody>
      </p:sp>
      <p:sp>
        <p:nvSpPr>
          <p:cNvPr id="47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9E3D6F4F-AB45-9EE2-5825-9103BD003747}"/>
              </a:ext>
            </a:extLst>
          </p:cNvPr>
          <p:cNvSpPr txBox="1"/>
          <p:nvPr userDrawn="1"/>
        </p:nvSpPr>
        <p:spPr>
          <a:xfrm>
            <a:off x="6099910" y="2646536"/>
            <a:ext cx="6102388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solidFill>
                  <a:schemeClr val="bg1"/>
                </a:solidFill>
                <a:latin typeface="Bw Mitga" panose="00000500000000000000" charset="0"/>
                <a:sym typeface="Raleway"/>
              </a:rPr>
              <a:t>Indústrias atendidas</a:t>
            </a:r>
          </a:p>
        </p:txBody>
      </p:sp>
      <p:sp>
        <p:nvSpPr>
          <p:cNvPr id="49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D8C9B2B7-C2C3-E704-045A-8094F911EB8F}"/>
              </a:ext>
            </a:extLst>
          </p:cNvPr>
          <p:cNvSpPr txBox="1"/>
          <p:nvPr userDrawn="1"/>
        </p:nvSpPr>
        <p:spPr>
          <a:xfrm>
            <a:off x="6085702" y="4037827"/>
            <a:ext cx="6116596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latin typeface="Bw Mitga" panose="00000500000000000000" charset="0"/>
                <a:sym typeface="Raleway"/>
              </a:rPr>
              <a:t>Potencial de consumo ambiente</a:t>
            </a:r>
          </a:p>
        </p:txBody>
      </p:sp>
      <p:pic>
        <p:nvPicPr>
          <p:cNvPr id="51" name="Imagem 50" descr="Forma&#10;&#10;Descrição gerada automaticamente com confiança média">
            <a:extLst>
              <a:ext uri="{FF2B5EF4-FFF2-40B4-BE49-F238E27FC236}">
                <a16:creationId xmlns:a16="http://schemas.microsoft.com/office/drawing/2014/main" id="{7253E852-3CFD-2274-3EA8-8AAA898BDB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0" y="373105"/>
            <a:ext cx="348755" cy="196175"/>
          </a:xfrm>
          <a:prstGeom prst="rect">
            <a:avLst/>
          </a:prstGeom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B744F8CD-39B8-B77D-4A2B-7F913E2CE0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663" y="339700"/>
            <a:ext cx="137974" cy="246786"/>
          </a:xfrm>
          <a:prstGeom prst="rect">
            <a:avLst/>
          </a:prstGeom>
        </p:spPr>
      </p:pic>
      <p:sp>
        <p:nvSpPr>
          <p:cNvPr id="55" name="Espaço Reservado para Título 1">
            <a:extLst>
              <a:ext uri="{FF2B5EF4-FFF2-40B4-BE49-F238E27FC236}">
                <a16:creationId xmlns:a16="http://schemas.microsoft.com/office/drawing/2014/main" id="{AAF15B91-922A-8D1B-AFDA-3B3A37D3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80" y="6802"/>
            <a:ext cx="10985419" cy="71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Bw Mitga" panose="00000500000000000000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57" name="Espaço Reservado para Texto 56">
            <a:extLst>
              <a:ext uri="{FF2B5EF4-FFF2-40B4-BE49-F238E27FC236}">
                <a16:creationId xmlns:a16="http://schemas.microsoft.com/office/drawing/2014/main" id="{E817A554-F8F8-BEFB-725C-B4C216DA5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13018"/>
            <a:ext cx="6086475" cy="2295345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1pPr>
            <a:lvl2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2pPr>
            <a:lvl3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3pPr>
            <a:lvl4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4pPr>
            <a:lvl5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1" name="Espaço Reservado para Texto 56">
            <a:extLst>
              <a:ext uri="{FF2B5EF4-FFF2-40B4-BE49-F238E27FC236}">
                <a16:creationId xmlns:a16="http://schemas.microsoft.com/office/drawing/2014/main" id="{0D2C9432-AE3E-77FC-433B-72B29BF18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613" y="2995232"/>
            <a:ext cx="6086475" cy="103881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1pPr>
            <a:lvl2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2pPr>
            <a:lvl3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3pPr>
            <a:lvl4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4pPr>
            <a:lvl5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2" name="Espaço Reservado para Texto 56">
            <a:extLst>
              <a:ext uri="{FF2B5EF4-FFF2-40B4-BE49-F238E27FC236}">
                <a16:creationId xmlns:a16="http://schemas.microsoft.com/office/drawing/2014/main" id="{BEE38C62-E23A-3994-7FE4-F3F3AA646D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05524" y="1113018"/>
            <a:ext cx="6086475" cy="151123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1pPr>
            <a:lvl2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2pPr>
            <a:lvl3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3pPr>
            <a:lvl4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4pPr>
            <a:lvl5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3" name="Espaço Reservado para Texto 56">
            <a:extLst>
              <a:ext uri="{FF2B5EF4-FFF2-40B4-BE49-F238E27FC236}">
                <a16:creationId xmlns:a16="http://schemas.microsoft.com/office/drawing/2014/main" id="{04CF5344-5720-B716-E8F4-636B6E293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1071" y="3806912"/>
            <a:ext cx="6086475" cy="304428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1pPr>
            <a:lvl2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2pPr>
            <a:lvl3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3pPr>
            <a:lvl4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4pPr>
            <a:lvl5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4" name="Espaço Reservado para Texto 56">
            <a:extLst>
              <a:ext uri="{FF2B5EF4-FFF2-40B4-BE49-F238E27FC236}">
                <a16:creationId xmlns:a16="http://schemas.microsoft.com/office/drawing/2014/main" id="{9A385947-AA5E-AB5C-ACCC-21E5299E70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85702" y="4464321"/>
            <a:ext cx="6086475" cy="2393679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1pPr>
            <a:lvl2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2pPr>
            <a:lvl3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3pPr>
            <a:lvl4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4pPr>
            <a:lvl5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3C85D9EC-04AC-9CE1-4CAE-6D8516FFF5B3}"/>
              </a:ext>
            </a:extLst>
          </p:cNvPr>
          <p:cNvGrpSpPr/>
          <p:nvPr userDrawn="1"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66" name="Gráfico 65">
              <a:extLst>
                <a:ext uri="{FF2B5EF4-FFF2-40B4-BE49-F238E27FC236}">
                  <a16:creationId xmlns:a16="http://schemas.microsoft.com/office/drawing/2014/main" id="{BB34D187-6187-7DEE-2E73-4255CE938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67" name="Gráfico 66">
              <a:extLst>
                <a:ext uri="{FF2B5EF4-FFF2-40B4-BE49-F238E27FC236}">
                  <a16:creationId xmlns:a16="http://schemas.microsoft.com/office/drawing/2014/main" id="{617CC1F8-4CAE-50D1-DC32-B5B2DB3D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894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k - DevS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>
            <a:extLst>
              <a:ext uri="{FF2B5EF4-FFF2-40B4-BE49-F238E27FC236}">
                <a16:creationId xmlns:a16="http://schemas.microsoft.com/office/drawing/2014/main" id="{4A172A6D-CD99-B9F2-C63E-C4AE64BD72B1}"/>
              </a:ext>
            </a:extLst>
          </p:cNvPr>
          <p:cNvSpPr/>
          <p:nvPr userDrawn="1"/>
        </p:nvSpPr>
        <p:spPr>
          <a:xfrm>
            <a:off x="-10298" y="3370805"/>
            <a:ext cx="6096000" cy="34871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BEBEB"/>
              </a:gs>
            </a:gsLst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FE5604E1-0BB4-2CDC-3BCE-C9DBEEEF93E7}"/>
              </a:ext>
            </a:extLst>
          </p:cNvPr>
          <p:cNvSpPr/>
          <p:nvPr userDrawn="1"/>
        </p:nvSpPr>
        <p:spPr>
          <a:xfrm>
            <a:off x="6096000" y="2649052"/>
            <a:ext cx="6106298" cy="1384995"/>
          </a:xfrm>
          <a:prstGeom prst="rect">
            <a:avLst/>
          </a:prstGeom>
          <a:solidFill>
            <a:srgbClr val="FD4A2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AA928A81-2478-E2F9-8504-12398A3237AE}"/>
              </a:ext>
            </a:extLst>
          </p:cNvPr>
          <p:cNvSpPr/>
          <p:nvPr userDrawn="1"/>
        </p:nvSpPr>
        <p:spPr>
          <a:xfrm>
            <a:off x="-10298" y="733425"/>
            <a:ext cx="6106298" cy="2695575"/>
          </a:xfrm>
          <a:prstGeom prst="rect">
            <a:avLst/>
          </a:prstGeom>
          <a:solidFill>
            <a:srgbClr val="45454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AB8E8F25-4DD1-F868-FA91-38B33DD4EC33}"/>
              </a:ext>
            </a:extLst>
          </p:cNvPr>
          <p:cNvSpPr/>
          <p:nvPr userDrawn="1"/>
        </p:nvSpPr>
        <p:spPr>
          <a:xfrm>
            <a:off x="-1" y="0"/>
            <a:ext cx="12192001" cy="733425"/>
          </a:xfrm>
          <a:prstGeom prst="rect">
            <a:avLst/>
          </a:prstGeom>
          <a:solidFill>
            <a:srgbClr val="FD4A2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0746BF0-4F6E-F3FD-647D-79AEFD8B0B97}"/>
              </a:ext>
            </a:extLst>
          </p:cNvPr>
          <p:cNvGrpSpPr/>
          <p:nvPr userDrawn="1"/>
        </p:nvGrpSpPr>
        <p:grpSpPr>
          <a:xfrm>
            <a:off x="148888" y="47625"/>
            <a:ext cx="813137" cy="642328"/>
            <a:chOff x="9861468" y="113928"/>
            <a:chExt cx="1017111" cy="899319"/>
          </a:xfrm>
        </p:grpSpPr>
        <p:pic>
          <p:nvPicPr>
            <p:cNvPr id="36" name="Gráfico 35">
              <a:extLst>
                <a:ext uri="{FF2B5EF4-FFF2-40B4-BE49-F238E27FC236}">
                  <a16:creationId xmlns:a16="http://schemas.microsoft.com/office/drawing/2014/main" id="{2122BB63-143C-5EFB-3218-4802B83C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1468" y="113928"/>
              <a:ext cx="1017111" cy="899319"/>
            </a:xfrm>
            <a:prstGeom prst="rect">
              <a:avLst/>
            </a:prstGeom>
            <a:effectLst/>
          </p:spPr>
        </p:pic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ACFA48B-23C9-FCDA-2768-33203AF65417}"/>
                </a:ext>
              </a:extLst>
            </p:cNvPr>
            <p:cNvSpPr txBox="1"/>
            <p:nvPr/>
          </p:nvSpPr>
          <p:spPr>
            <a:xfrm>
              <a:off x="10167369" y="494613"/>
              <a:ext cx="317598" cy="258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7376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14751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22127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29502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36878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44253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51629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59004" algn="l" defTabSz="614751" rtl="0" eaLnBrk="1" latinLnBrk="0" hangingPunct="1">
                <a:defRPr sz="12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147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w Mitga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0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172E425E-D672-81F3-38CE-C15EA6099D79}"/>
              </a:ext>
            </a:extLst>
          </p:cNvPr>
          <p:cNvSpPr txBox="1"/>
          <p:nvPr userDrawn="1"/>
        </p:nvSpPr>
        <p:spPr>
          <a:xfrm>
            <a:off x="-10298" y="743533"/>
            <a:ext cx="6096000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solidFill>
                  <a:schemeClr val="bg1"/>
                </a:solidFill>
                <a:latin typeface="Bw Mitga" panose="00000500000000000000" charset="0"/>
                <a:sym typeface="Raleway"/>
              </a:rPr>
              <a:t>O que é ?</a:t>
            </a:r>
          </a:p>
        </p:txBody>
      </p:sp>
      <p:sp>
        <p:nvSpPr>
          <p:cNvPr id="41" name="Gráfico 4">
            <a:extLst>
              <a:ext uri="{FF2B5EF4-FFF2-40B4-BE49-F238E27FC236}">
                <a16:creationId xmlns:a16="http://schemas.microsoft.com/office/drawing/2014/main" id="{9BFA4977-7C51-DCAB-6034-1F8D48224C3D}"/>
              </a:ext>
            </a:extLst>
          </p:cNvPr>
          <p:cNvSpPr/>
          <p:nvPr userDrawn="1"/>
        </p:nvSpPr>
        <p:spPr>
          <a:xfrm>
            <a:off x="10096265" y="3450246"/>
            <a:ext cx="2444269" cy="4357936"/>
          </a:xfrm>
          <a:custGeom>
            <a:avLst/>
            <a:gdLst>
              <a:gd name="connsiteX0" fmla="*/ 0 w 2444269"/>
              <a:gd name="connsiteY0" fmla="*/ 2509637 h 4357936"/>
              <a:gd name="connsiteX1" fmla="*/ 1419102 w 2444269"/>
              <a:gd name="connsiteY1" fmla="*/ 2509637 h 4357936"/>
              <a:gd name="connsiteX2" fmla="*/ 1137186 w 2444269"/>
              <a:gd name="connsiteY2" fmla="*/ 2682540 h 4357936"/>
              <a:gd name="connsiteX3" fmla="*/ 860883 w 2444269"/>
              <a:gd name="connsiteY3" fmla="*/ 4357936 h 4357936"/>
              <a:gd name="connsiteX4" fmla="*/ 2444270 w 2444269"/>
              <a:gd name="connsiteY4" fmla="*/ 1849036 h 4357936"/>
              <a:gd name="connsiteX5" fmla="*/ 1025111 w 2444269"/>
              <a:gd name="connsiteY5" fmla="*/ 1849036 h 4357936"/>
              <a:gd name="connsiteX6" fmla="*/ 1303399 w 2444269"/>
              <a:gd name="connsiteY6" fmla="*/ 1670408 h 4357936"/>
              <a:gd name="connsiteX7" fmla="*/ 1586392 w 2444269"/>
              <a:gd name="connsiteY7" fmla="*/ 0 h 4357936"/>
              <a:gd name="connsiteX8" fmla="*/ 0 w 2444269"/>
              <a:gd name="connsiteY8" fmla="*/ 2509637 h 435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269" h="4357936">
                <a:moveTo>
                  <a:pt x="0" y="2509637"/>
                </a:moveTo>
                <a:lnTo>
                  <a:pt x="1419102" y="2509637"/>
                </a:lnTo>
                <a:lnTo>
                  <a:pt x="1137186" y="2682540"/>
                </a:lnTo>
                <a:lnTo>
                  <a:pt x="860883" y="4357936"/>
                </a:lnTo>
                <a:lnTo>
                  <a:pt x="2444270" y="1849036"/>
                </a:lnTo>
                <a:lnTo>
                  <a:pt x="1025111" y="1849036"/>
                </a:lnTo>
                <a:lnTo>
                  <a:pt x="1303399" y="1670408"/>
                </a:lnTo>
                <a:lnTo>
                  <a:pt x="1586392" y="0"/>
                </a:lnTo>
                <a:lnTo>
                  <a:pt x="0" y="2509637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alpha val="0"/>
                </a:srgbClr>
              </a:gs>
              <a:gs pos="100000">
                <a:srgbClr val="FD4B23">
                  <a:alpha val="38000"/>
                </a:srgbClr>
              </a:gs>
            </a:gsLst>
            <a:lin ang="10800000" scaled="1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3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B3E5DADB-A9F7-FC25-52A6-64EE4E2EFB32}"/>
              </a:ext>
            </a:extLst>
          </p:cNvPr>
          <p:cNvSpPr txBox="1"/>
          <p:nvPr userDrawn="1"/>
        </p:nvSpPr>
        <p:spPr>
          <a:xfrm>
            <a:off x="-10299" y="3431238"/>
            <a:ext cx="6106298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latin typeface="Bw Mitga" panose="00000500000000000000" charset="0"/>
                <a:sym typeface="Raleway"/>
              </a:rPr>
              <a:t>Diferenciais</a:t>
            </a:r>
          </a:p>
        </p:txBody>
      </p:sp>
      <p:sp>
        <p:nvSpPr>
          <p:cNvPr id="45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19C6E81A-7C48-B5A3-5B2D-B8B04BF2229D}"/>
              </a:ext>
            </a:extLst>
          </p:cNvPr>
          <p:cNvSpPr txBox="1"/>
          <p:nvPr userDrawn="1"/>
        </p:nvSpPr>
        <p:spPr>
          <a:xfrm>
            <a:off x="6095999" y="741983"/>
            <a:ext cx="6096001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latin typeface="Bw Mitga" panose="00000500000000000000" charset="0"/>
                <a:sym typeface="Raleway"/>
              </a:rPr>
              <a:t>Tecnologias envolvidas</a:t>
            </a:r>
          </a:p>
        </p:txBody>
      </p:sp>
      <p:sp>
        <p:nvSpPr>
          <p:cNvPr id="47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9E3D6F4F-AB45-9EE2-5825-9103BD003747}"/>
              </a:ext>
            </a:extLst>
          </p:cNvPr>
          <p:cNvSpPr txBox="1"/>
          <p:nvPr userDrawn="1"/>
        </p:nvSpPr>
        <p:spPr>
          <a:xfrm>
            <a:off x="6099910" y="2646536"/>
            <a:ext cx="6102388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solidFill>
                  <a:schemeClr val="bg1"/>
                </a:solidFill>
                <a:latin typeface="Bw Mitga" panose="00000500000000000000" charset="0"/>
                <a:sym typeface="Raleway"/>
              </a:rPr>
              <a:t>Indústrias atendidas</a:t>
            </a:r>
          </a:p>
        </p:txBody>
      </p:sp>
      <p:sp>
        <p:nvSpPr>
          <p:cNvPr id="49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D8C9B2B7-C2C3-E704-045A-8094F911EB8F}"/>
              </a:ext>
            </a:extLst>
          </p:cNvPr>
          <p:cNvSpPr txBox="1"/>
          <p:nvPr userDrawn="1"/>
        </p:nvSpPr>
        <p:spPr>
          <a:xfrm>
            <a:off x="6085702" y="4037827"/>
            <a:ext cx="6116596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latin typeface="Bw Mitga" panose="00000500000000000000" charset="0"/>
                <a:sym typeface="Raleway"/>
              </a:rPr>
              <a:t>Potencial de consumo ambiente</a:t>
            </a:r>
          </a:p>
        </p:txBody>
      </p:sp>
      <p:sp>
        <p:nvSpPr>
          <p:cNvPr id="55" name="Espaço Reservado para Título 1">
            <a:extLst>
              <a:ext uri="{FF2B5EF4-FFF2-40B4-BE49-F238E27FC236}">
                <a16:creationId xmlns:a16="http://schemas.microsoft.com/office/drawing/2014/main" id="{AAF15B91-922A-8D1B-AFDA-3B3A37D3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80" y="6802"/>
            <a:ext cx="10985419" cy="71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Bw Mitga" panose="00000500000000000000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57" name="Espaço Reservado para Texto 56">
            <a:extLst>
              <a:ext uri="{FF2B5EF4-FFF2-40B4-BE49-F238E27FC236}">
                <a16:creationId xmlns:a16="http://schemas.microsoft.com/office/drawing/2014/main" id="{E817A554-F8F8-BEFB-725C-B4C216DA5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13018"/>
            <a:ext cx="6086475" cy="2295345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1pPr>
            <a:lvl2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2pPr>
            <a:lvl3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3pPr>
            <a:lvl4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4pPr>
            <a:lvl5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1" name="Espaço Reservado para Texto 56">
            <a:extLst>
              <a:ext uri="{FF2B5EF4-FFF2-40B4-BE49-F238E27FC236}">
                <a16:creationId xmlns:a16="http://schemas.microsoft.com/office/drawing/2014/main" id="{0D2C9432-AE3E-77FC-433B-72B29BF18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613" y="2995232"/>
            <a:ext cx="6086475" cy="103881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1pPr>
            <a:lvl2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2pPr>
            <a:lvl3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3pPr>
            <a:lvl4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4pPr>
            <a:lvl5pPr>
              <a:defRPr sz="1050">
                <a:solidFill>
                  <a:schemeClr val="bg1"/>
                </a:solidFill>
                <a:latin typeface="Bw Mitga" panose="00000500000000000000" pitchFamily="50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2" name="Espaço Reservado para Texto 56">
            <a:extLst>
              <a:ext uri="{FF2B5EF4-FFF2-40B4-BE49-F238E27FC236}">
                <a16:creationId xmlns:a16="http://schemas.microsoft.com/office/drawing/2014/main" id="{BEE38C62-E23A-3994-7FE4-F3F3AA646D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05524" y="1113018"/>
            <a:ext cx="6086475" cy="151123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1pPr>
            <a:lvl2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2pPr>
            <a:lvl3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3pPr>
            <a:lvl4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4pPr>
            <a:lvl5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3" name="Espaço Reservado para Texto 56">
            <a:extLst>
              <a:ext uri="{FF2B5EF4-FFF2-40B4-BE49-F238E27FC236}">
                <a16:creationId xmlns:a16="http://schemas.microsoft.com/office/drawing/2014/main" id="{04CF5344-5720-B716-E8F4-636B6E293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1071" y="3806912"/>
            <a:ext cx="6086475" cy="304428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1pPr>
            <a:lvl2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2pPr>
            <a:lvl3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3pPr>
            <a:lvl4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4pPr>
            <a:lvl5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4" name="Espaço Reservado para Texto 56">
            <a:extLst>
              <a:ext uri="{FF2B5EF4-FFF2-40B4-BE49-F238E27FC236}">
                <a16:creationId xmlns:a16="http://schemas.microsoft.com/office/drawing/2014/main" id="{9A385947-AA5E-AB5C-ACCC-21E5299E70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85702" y="4464321"/>
            <a:ext cx="6086475" cy="2393679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1pPr>
            <a:lvl2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2pPr>
            <a:lvl3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3pPr>
            <a:lvl4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4pPr>
            <a:lvl5pPr>
              <a:defRPr sz="1050">
                <a:solidFill>
                  <a:schemeClr val="tx1"/>
                </a:solidFill>
                <a:latin typeface="Bw Mitga" panose="00000500000000000000" pitchFamily="50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3C85D9EC-04AC-9CE1-4CAE-6D8516FFF5B3}"/>
              </a:ext>
            </a:extLst>
          </p:cNvPr>
          <p:cNvGrpSpPr/>
          <p:nvPr userDrawn="1"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66" name="Gráfico 65">
              <a:extLst>
                <a:ext uri="{FF2B5EF4-FFF2-40B4-BE49-F238E27FC236}">
                  <a16:creationId xmlns:a16="http://schemas.microsoft.com/office/drawing/2014/main" id="{BB34D187-6187-7DEE-2E73-4255CE938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67" name="Gráfico 66">
              <a:extLst>
                <a:ext uri="{FF2B5EF4-FFF2-40B4-BE49-F238E27FC236}">
                  <a16:creationId xmlns:a16="http://schemas.microsoft.com/office/drawing/2014/main" id="{617CC1F8-4CAE-50D1-DC32-B5B2DB3D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3A5BC958-C697-3E96-86B5-19C83F5BF2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1876" y="326953"/>
            <a:ext cx="157377" cy="281491"/>
          </a:xfrm>
          <a:prstGeom prst="rect">
            <a:avLst/>
          </a:prstGeom>
        </p:spPr>
      </p:pic>
      <p:pic>
        <p:nvPicPr>
          <p:cNvPr id="4" name="Picture 3" descr="A colorful squares with black lines&#10;&#10;Description automatically generated">
            <a:extLst>
              <a:ext uri="{FF2B5EF4-FFF2-40B4-BE49-F238E27FC236}">
                <a16:creationId xmlns:a16="http://schemas.microsoft.com/office/drawing/2014/main" id="{A75B0834-855E-EC2B-EAC6-8DDB01951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768" y="326953"/>
            <a:ext cx="281493" cy="281491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2">
                <a:alpha val="40000"/>
              </a:schemeClr>
            </a:outerShdw>
            <a:reflection stA="36000" endPos="1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B06F4C-DF82-7879-2006-59022BFBF9A9}"/>
              </a:ext>
            </a:extLst>
          </p:cNvPr>
          <p:cNvSpPr txBox="1"/>
          <p:nvPr userDrawn="1"/>
        </p:nvSpPr>
        <p:spPr>
          <a:xfrm>
            <a:off x="237448" y="138285"/>
            <a:ext cx="608749" cy="122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7376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4751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127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29502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36878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44253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1629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004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147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Bw Mitga" panose="00000500000000000000" pitchFamily="50" charset="0"/>
                <a:ea typeface="+mn-ea"/>
                <a:cs typeface="+mn-cs"/>
              </a:rPr>
              <a:t>DevSquad</a:t>
            </a:r>
            <a:endParaRPr kumimoji="0" lang="en-US" sz="800" b="1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Bw Mitga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07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404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73" r:id="rId3"/>
    <p:sldLayoutId id="2147483674" r:id="rId4"/>
    <p:sldLayoutId id="2147483675" r:id="rId5"/>
    <p:sldLayoutId id="2147483671" r:id="rId6"/>
    <p:sldLayoutId id="2147483670" r:id="rId7"/>
    <p:sldLayoutId id="2147483691" r:id="rId8"/>
    <p:sldLayoutId id="2147483693" r:id="rId9"/>
    <p:sldLayoutId id="2147483695" r:id="rId10"/>
    <p:sldLayoutId id="2147483692" r:id="rId11"/>
    <p:sldLayoutId id="2147483694" r:id="rId12"/>
    <p:sldLayoutId id="2147483696" r:id="rId13"/>
    <p:sldLayoutId id="2147483697" r:id="rId14"/>
    <p:sldLayoutId id="2147483698" r:id="rId15"/>
    <p:sldLayoutId id="2147483702" r:id="rId16"/>
    <p:sldLayoutId id="214748370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F93720B-65BC-A8F8-E4D0-7C22F83D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F54AEF-FC48-5A82-6AEA-FBD1B4057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44EEEF-CC09-70C1-9010-17B123F48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36F05E-8CDF-435A-B5EF-9736DC34BD77}" type="datetimeFigureOut">
              <a:rPr lang="pt-BR" smtClean="0"/>
              <a:t>20/08/2025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6DB674-0985-A731-FFC1-74201BE6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F3B85F-21C6-EF38-B4F8-E3BC0D387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A4B35-C00A-4F47-BFC9-2A3CB7C035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032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72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700" r:id="rId17"/>
    <p:sldLayoutId id="2147483704" r:id="rId18"/>
    <p:sldLayoutId id="2147483705" r:id="rId19"/>
    <p:sldLayoutId id="214748370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7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.svg"/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8.png"/><Relationship Id="rId11" Type="http://schemas.openxmlformats.org/officeDocument/2006/relationships/image" Target="../media/image4.svg"/><Relationship Id="rId5" Type="http://schemas.openxmlformats.org/officeDocument/2006/relationships/image" Target="../media/image77.png"/><Relationship Id="rId10" Type="http://schemas.openxmlformats.org/officeDocument/2006/relationships/image" Target="../media/image3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74.sv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74.svg"/><Relationship Id="rId9" Type="http://schemas.openxmlformats.org/officeDocument/2006/relationships/image" Target="../media/image8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10" Type="http://schemas.openxmlformats.org/officeDocument/2006/relationships/image" Target="../media/image21.svg"/><Relationship Id="rId4" Type="http://schemas.openxmlformats.org/officeDocument/2006/relationships/image" Target="../media/image74.svg"/><Relationship Id="rId9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microsoft.com/office/2007/relationships/hdphoto" Target="../media/hdphoto8.wdp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sv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sv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43.png"/><Relationship Id="rId10" Type="http://schemas.microsoft.com/office/2007/relationships/hdphoto" Target="../media/hdphoto7.wdp"/><Relationship Id="rId19" Type="http://schemas.openxmlformats.org/officeDocument/2006/relationships/image" Target="../media/image47.png"/><Relationship Id="rId4" Type="http://schemas.microsoft.com/office/2007/relationships/hdphoto" Target="../media/hdphoto5.wdp"/><Relationship Id="rId9" Type="http://schemas.openxmlformats.org/officeDocument/2006/relationships/image" Target="../media/image39.png"/><Relationship Id="rId1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microsoft.com/office/2007/relationships/hdphoto" Target="../media/hdphoto5.wdp"/><Relationship Id="rId10" Type="http://schemas.openxmlformats.org/officeDocument/2006/relationships/image" Target="../media/image54.png"/><Relationship Id="rId4" Type="http://schemas.openxmlformats.org/officeDocument/2006/relationships/image" Target="../media/image35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DFDD9-47E2-2DE5-397A-6A487587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>
                <a:latin typeface="Bw Mitga"/>
              </a:rPr>
              <a:t>Panorama atual e tendências do desenvolvimento potencializado por IA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51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9C4D1-CA53-42B7-5621-96B4DFC71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DBB32-3540-3A73-A501-AFF76CA3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41458"/>
            <a:ext cx="12192000" cy="1325563"/>
          </a:xfrm>
        </p:spPr>
        <p:txBody>
          <a:bodyPr/>
          <a:lstStyle/>
          <a:p>
            <a:r>
              <a:rPr lang="pt-BR"/>
              <a:t>A IA e seus impactos são perenes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8145B96-F145-2F3C-458D-AF6C5DACA58B}"/>
              </a:ext>
            </a:extLst>
          </p:cNvPr>
          <p:cNvSpPr/>
          <p:nvPr/>
        </p:nvSpPr>
        <p:spPr>
          <a:xfrm>
            <a:off x="0" y="2773967"/>
            <a:ext cx="1219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E3C456-8350-74F3-9BCB-DBBFDF6B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1"/>
          <a:stretch>
            <a:fillRect/>
          </a:stretch>
        </p:blipFill>
        <p:spPr>
          <a:xfrm>
            <a:off x="280629" y="2968686"/>
            <a:ext cx="9926435" cy="143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0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61C1D-0BA6-0FF2-2D5B-501B24C7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1E63A3CD-50CB-4608-F89F-BF9BEE0D1D2D}"/>
              </a:ext>
            </a:extLst>
          </p:cNvPr>
          <p:cNvSpPr/>
          <p:nvPr/>
        </p:nvSpPr>
        <p:spPr>
          <a:xfrm>
            <a:off x="7174523" y="1"/>
            <a:ext cx="5042877" cy="6858000"/>
          </a:xfrm>
          <a:prstGeom prst="rect">
            <a:avLst/>
          </a:prstGeom>
          <a:solidFill>
            <a:srgbClr val="FD4A23">
              <a:alpha val="90000"/>
            </a:srgb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86FA7A3-A922-A58E-08E7-856035C7C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1379" y="3429000"/>
            <a:ext cx="3972669" cy="1341194"/>
          </a:xfrm>
        </p:spPr>
        <p:txBody>
          <a:bodyPr/>
          <a:lstStyle/>
          <a:p>
            <a:pPr algn="l"/>
            <a:r>
              <a:rPr lang="pt-BR" sz="4000">
                <a:solidFill>
                  <a:schemeClr val="bg1"/>
                </a:solidFill>
              </a:rPr>
              <a:t>Reimaginando o ciclo de desenvolvimento de software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59B4B4A-A257-0869-D17A-6F43196FF84B}"/>
              </a:ext>
            </a:extLst>
          </p:cNvPr>
          <p:cNvGrpSpPr/>
          <p:nvPr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58150F84-EDCD-4048-737D-DA6FA248E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F2A3E817-8357-431B-C86D-FC607373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911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2F53C-D848-0EF8-9321-F1040868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Entramos na era de agentes de IA</a:t>
            </a:r>
          </a:p>
        </p:txBody>
      </p:sp>
    </p:spTree>
    <p:extLst>
      <p:ext uri="{BB962C8B-B14F-4D97-AF65-F5344CB8AC3E}">
        <p14:creationId xmlns:p14="http://schemas.microsoft.com/office/powerpoint/2010/main" val="26509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D9331-77A7-3AC3-21D8-54537D2B8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81910B1-3BE2-EE2A-F11F-9A7E66158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2560646"/>
            <a:ext cx="1717458" cy="1386520"/>
          </a:xfrm>
          <a:custGeom>
            <a:avLst/>
            <a:gdLst>
              <a:gd name="connsiteX0" fmla="*/ 0 w 4010353"/>
              <a:gd name="connsiteY0" fmla="*/ 2428280 h 2428280"/>
              <a:gd name="connsiteX1" fmla="*/ 4010354 w 4010353"/>
              <a:gd name="connsiteY1" fmla="*/ 0 h 24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0353" h="2428280">
                <a:moveTo>
                  <a:pt x="0" y="2428280"/>
                </a:moveTo>
                <a:lnTo>
                  <a:pt x="4010354" y="0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8800F3C-2337-4507-EAF8-06DE736B7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3264808"/>
            <a:ext cx="2685694" cy="682358"/>
          </a:xfrm>
          <a:custGeom>
            <a:avLst/>
            <a:gdLst>
              <a:gd name="connsiteX0" fmla="*/ 0 w 6271233"/>
              <a:gd name="connsiteY0" fmla="*/ 1397819 h 1397819"/>
              <a:gd name="connsiteX1" fmla="*/ 6271234 w 6271233"/>
              <a:gd name="connsiteY1" fmla="*/ 0 h 139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71233" h="1397819">
                <a:moveTo>
                  <a:pt x="0" y="1397819"/>
                </a:moveTo>
                <a:lnTo>
                  <a:pt x="6271234" y="0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5676E95-2278-023E-8BE2-24017121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3947166"/>
            <a:ext cx="1633952" cy="140911"/>
          </a:xfrm>
          <a:custGeom>
            <a:avLst/>
            <a:gdLst>
              <a:gd name="connsiteX0" fmla="*/ 0 w 5237844"/>
              <a:gd name="connsiteY0" fmla="*/ 0 h 601528"/>
              <a:gd name="connsiteX1" fmla="*/ 5237845 w 5237844"/>
              <a:gd name="connsiteY1" fmla="*/ 601528 h 60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7844" h="601528">
                <a:moveTo>
                  <a:pt x="0" y="0"/>
                </a:moveTo>
                <a:lnTo>
                  <a:pt x="5237845" y="601528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35CECDF3-88B5-9F53-E5C4-E9EB6AB58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3947166"/>
            <a:ext cx="1488212" cy="1360276"/>
          </a:xfrm>
          <a:custGeom>
            <a:avLst/>
            <a:gdLst>
              <a:gd name="connsiteX0" fmla="*/ 0 w 3475052"/>
              <a:gd name="connsiteY0" fmla="*/ 0 h 2786544"/>
              <a:gd name="connsiteX1" fmla="*/ 3475052 w 3475052"/>
              <a:gd name="connsiteY1" fmla="*/ 2786545 h 278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75052" h="2786544">
                <a:moveTo>
                  <a:pt x="0" y="0"/>
                </a:moveTo>
                <a:lnTo>
                  <a:pt x="3475052" y="2786545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F9A3D03C-2B2E-FF7E-CA2E-DFC5CFB62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3947166"/>
            <a:ext cx="2753973" cy="1376091"/>
          </a:xfrm>
          <a:custGeom>
            <a:avLst/>
            <a:gdLst>
              <a:gd name="connsiteX0" fmla="*/ 0 w 6430668"/>
              <a:gd name="connsiteY0" fmla="*/ 0 h 2818941"/>
              <a:gd name="connsiteX1" fmla="*/ 6430669 w 6430668"/>
              <a:gd name="connsiteY1" fmla="*/ 2818942 h 281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30668" h="2818941">
                <a:moveTo>
                  <a:pt x="0" y="0"/>
                </a:moveTo>
                <a:lnTo>
                  <a:pt x="6430669" y="2818942"/>
                </a:lnTo>
              </a:path>
            </a:pathLst>
          </a:custGeom>
          <a:ln w="25400" cap="flat">
            <a:solidFill>
              <a:srgbClr val="454142">
                <a:alpha val="50000"/>
              </a:srgbClr>
            </a:solidFill>
            <a:prstDash val="dash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6BC560B-0FCF-E8C2-5849-29A048D9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38583" y="4090620"/>
            <a:ext cx="1111390" cy="1232637"/>
          </a:xfrm>
          <a:custGeom>
            <a:avLst/>
            <a:gdLst>
              <a:gd name="connsiteX0" fmla="*/ 0 w 1192823"/>
              <a:gd name="connsiteY0" fmla="*/ 0 h 2217413"/>
              <a:gd name="connsiteX1" fmla="*/ 1192823 w 1192823"/>
              <a:gd name="connsiteY1" fmla="*/ 2217414 h 221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2823" h="2217413">
                <a:moveTo>
                  <a:pt x="0" y="0"/>
                </a:moveTo>
                <a:lnTo>
                  <a:pt x="1192823" y="2217414"/>
                </a:lnTo>
              </a:path>
            </a:pathLst>
          </a:custGeom>
          <a:ln w="25400" cap="flat">
            <a:solidFill>
              <a:srgbClr val="454142">
                <a:alpha val="50000"/>
              </a:srgbClr>
            </a:solidFill>
            <a:prstDash val="dash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1CB40A4-2409-131A-F53C-557F1C644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84213" y="4090620"/>
            <a:ext cx="149459" cy="1216822"/>
          </a:xfrm>
          <a:custGeom>
            <a:avLst/>
            <a:gdLst>
              <a:gd name="connsiteX0" fmla="*/ 0 w 1762792"/>
              <a:gd name="connsiteY0" fmla="*/ 2185017 h 2185016"/>
              <a:gd name="connsiteX1" fmla="*/ 1762793 w 1762792"/>
              <a:gd name="connsiteY1" fmla="*/ 0 h 218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2792" h="2185016">
                <a:moveTo>
                  <a:pt x="0" y="2185017"/>
                </a:moveTo>
                <a:lnTo>
                  <a:pt x="1762793" y="0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70E0376-9F65-58A8-F237-81B7F5AA7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84212" y="5307442"/>
            <a:ext cx="1265760" cy="15815"/>
          </a:xfrm>
          <a:custGeom>
            <a:avLst/>
            <a:gdLst>
              <a:gd name="connsiteX0" fmla="*/ 0 w 2955615"/>
              <a:gd name="connsiteY0" fmla="*/ 0 h 32397"/>
              <a:gd name="connsiteX1" fmla="*/ 2955616 w 2955615"/>
              <a:gd name="connsiteY1" fmla="*/ 32397 h 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55615" h="32397">
                <a:moveTo>
                  <a:pt x="0" y="0"/>
                </a:moveTo>
                <a:lnTo>
                  <a:pt x="2955616" y="32397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D13D28C-3E91-F208-48F1-50F4233DD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738583" y="2561918"/>
            <a:ext cx="78864" cy="1526158"/>
          </a:xfrm>
          <a:custGeom>
            <a:avLst/>
            <a:gdLst>
              <a:gd name="connsiteX0" fmla="*/ 1227491 w 1227491"/>
              <a:gd name="connsiteY0" fmla="*/ 3029809 h 3029808"/>
              <a:gd name="connsiteX1" fmla="*/ 0 w 1227491"/>
              <a:gd name="connsiteY1" fmla="*/ 0 h 302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491" h="3029808">
                <a:moveTo>
                  <a:pt x="1227491" y="3029809"/>
                </a:moveTo>
                <a:lnTo>
                  <a:pt x="0" y="0"/>
                </a:lnTo>
              </a:path>
            </a:pathLst>
          </a:custGeom>
          <a:ln w="25400" cap="flat">
            <a:solidFill>
              <a:srgbClr val="454142">
                <a:alpha val="50000"/>
              </a:srgbClr>
            </a:solidFill>
            <a:prstDash val="dash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213B7C0-F751-ED09-53EA-7D2120184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822090" y="2559374"/>
            <a:ext cx="2014572" cy="69689"/>
          </a:xfrm>
          <a:custGeom>
            <a:avLst/>
            <a:gdLst>
              <a:gd name="connsiteX0" fmla="*/ 0 w 4724284"/>
              <a:gd name="connsiteY0" fmla="*/ 271872 h 271871"/>
              <a:gd name="connsiteX1" fmla="*/ 4724285 w 4724284"/>
              <a:gd name="connsiteY1" fmla="*/ 0 h 27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4284" h="271871">
                <a:moveTo>
                  <a:pt x="0" y="271872"/>
                </a:moveTo>
                <a:lnTo>
                  <a:pt x="4724285" y="0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33E0BB1F-5A66-3D89-568B-E835ECA2D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81694" y="2629063"/>
            <a:ext cx="1054968" cy="635745"/>
          </a:xfrm>
          <a:custGeom>
            <a:avLst/>
            <a:gdLst>
              <a:gd name="connsiteX0" fmla="*/ 2463405 w 2463404"/>
              <a:gd name="connsiteY0" fmla="*/ 0 h 1302332"/>
              <a:gd name="connsiteX1" fmla="*/ 0 w 2463404"/>
              <a:gd name="connsiteY1" fmla="*/ 1302333 h 130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63404" h="1302332">
                <a:moveTo>
                  <a:pt x="2463405" y="0"/>
                </a:moveTo>
                <a:lnTo>
                  <a:pt x="0" y="1302333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8A0376D-7C98-496D-BF75-909B49E5A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458" y="2559374"/>
            <a:ext cx="968236" cy="705434"/>
          </a:xfrm>
          <a:custGeom>
            <a:avLst/>
            <a:gdLst>
              <a:gd name="connsiteX0" fmla="*/ 0 w 2260879"/>
              <a:gd name="connsiteY0" fmla="*/ 0 h 1030460"/>
              <a:gd name="connsiteX1" fmla="*/ 2260880 w 2260879"/>
              <a:gd name="connsiteY1" fmla="*/ 1030461 h 103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0879" h="1030460">
                <a:moveTo>
                  <a:pt x="0" y="0"/>
                </a:moveTo>
                <a:lnTo>
                  <a:pt x="2260880" y="1030461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A9788B86-073D-B034-8CAF-456C6ADB4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81694" y="3264808"/>
            <a:ext cx="796029" cy="995976"/>
          </a:xfrm>
          <a:custGeom>
            <a:avLst/>
            <a:gdLst>
              <a:gd name="connsiteX0" fmla="*/ 0 w 1858767"/>
              <a:gd name="connsiteY0" fmla="*/ 0 h 2040270"/>
              <a:gd name="connsiteX1" fmla="*/ 1858767 w 1858767"/>
              <a:gd name="connsiteY1" fmla="*/ 2040271 h 204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8767" h="2040270">
                <a:moveTo>
                  <a:pt x="0" y="0"/>
                </a:moveTo>
                <a:lnTo>
                  <a:pt x="1858767" y="2040271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B1E5767-F709-6D3F-B8DA-EE39AC2E1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37631" y="3264808"/>
            <a:ext cx="1044063" cy="825813"/>
          </a:xfrm>
          <a:custGeom>
            <a:avLst/>
            <a:gdLst>
              <a:gd name="connsiteX0" fmla="*/ 1033388 w 1033388"/>
              <a:gd name="connsiteY0" fmla="*/ 0 h 1999347"/>
              <a:gd name="connsiteX1" fmla="*/ 0 w 1033388"/>
              <a:gd name="connsiteY1" fmla="*/ 1999348 h 199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3388" h="1999347">
                <a:moveTo>
                  <a:pt x="1033388" y="0"/>
                </a:moveTo>
                <a:lnTo>
                  <a:pt x="0" y="1999348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D077E1F0-8F18-9515-FE5F-8CA0D39B8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49973" y="4260784"/>
            <a:ext cx="727749" cy="1062473"/>
          </a:xfrm>
          <a:custGeom>
            <a:avLst/>
            <a:gdLst>
              <a:gd name="connsiteX0" fmla="*/ 1699332 w 1699332"/>
              <a:gd name="connsiteY0" fmla="*/ 0 h 2176490"/>
              <a:gd name="connsiteX1" fmla="*/ 0 w 1699332"/>
              <a:gd name="connsiteY1" fmla="*/ 2176491 h 217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9332" h="2176490">
                <a:moveTo>
                  <a:pt x="1699332" y="0"/>
                </a:moveTo>
                <a:lnTo>
                  <a:pt x="0" y="2176491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E5476B5-A720-9933-18DC-91C6651F5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77723" y="4260784"/>
            <a:ext cx="581912" cy="892913"/>
          </a:xfrm>
          <a:custGeom>
            <a:avLst/>
            <a:gdLst>
              <a:gd name="connsiteX0" fmla="*/ 0 w 943485"/>
              <a:gd name="connsiteY0" fmla="*/ 0 h 2305132"/>
              <a:gd name="connsiteX1" fmla="*/ 943486 w 943485"/>
              <a:gd name="connsiteY1" fmla="*/ 2305133 h 23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3485" h="2305132">
                <a:moveTo>
                  <a:pt x="0" y="0"/>
                </a:moveTo>
                <a:lnTo>
                  <a:pt x="943486" y="2305133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698B57B-A43F-89EA-7404-98D13AA8C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77723" y="3886799"/>
            <a:ext cx="1255153" cy="373985"/>
          </a:xfrm>
          <a:custGeom>
            <a:avLst/>
            <a:gdLst>
              <a:gd name="connsiteX0" fmla="*/ 0 w 2841426"/>
              <a:gd name="connsiteY0" fmla="*/ 171080 h 171080"/>
              <a:gd name="connsiteX1" fmla="*/ 2841426 w 2841426"/>
              <a:gd name="connsiteY1" fmla="*/ 0 h 17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41426" h="171080">
                <a:moveTo>
                  <a:pt x="0" y="171080"/>
                </a:moveTo>
                <a:lnTo>
                  <a:pt x="2841426" y="0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F4EF6F50-8CA6-7CCA-AC26-26BAFBC0A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6663" y="2629064"/>
            <a:ext cx="996212" cy="1252363"/>
          </a:xfrm>
          <a:custGeom>
            <a:avLst/>
            <a:gdLst>
              <a:gd name="connsiteX0" fmla="*/ 0 w 2236788"/>
              <a:gd name="connsiteY0" fmla="*/ 0 h 3171522"/>
              <a:gd name="connsiteX1" fmla="*/ 2236788 w 2236788"/>
              <a:gd name="connsiteY1" fmla="*/ 3171523 h 317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6788" h="3171522">
                <a:moveTo>
                  <a:pt x="0" y="0"/>
                </a:moveTo>
                <a:lnTo>
                  <a:pt x="2236788" y="3171523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7D85A46E-6FEE-CDCE-A95E-C68E5C11B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77723" y="2629063"/>
            <a:ext cx="258940" cy="1631721"/>
          </a:xfrm>
          <a:custGeom>
            <a:avLst/>
            <a:gdLst>
              <a:gd name="connsiteX0" fmla="*/ 604638 w 604637"/>
              <a:gd name="connsiteY0" fmla="*/ 0 h 3342603"/>
              <a:gd name="connsiteX1" fmla="*/ 0 w 604637"/>
              <a:gd name="connsiteY1" fmla="*/ 3342603 h 334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4637" h="3342603">
                <a:moveTo>
                  <a:pt x="604638" y="0"/>
                </a:moveTo>
                <a:lnTo>
                  <a:pt x="0" y="3342603"/>
                </a:lnTo>
              </a:path>
            </a:pathLst>
          </a:custGeom>
          <a:ln w="25400" cap="flat">
            <a:solidFill>
              <a:srgbClr val="454142">
                <a:alpha val="50000"/>
              </a:srgbClr>
            </a:solidFill>
            <a:prstDash val="dash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5763DFCB-CE11-38CD-6D96-942A4CB2A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81694" y="3264809"/>
            <a:ext cx="2051184" cy="621990"/>
          </a:xfrm>
          <a:custGeom>
            <a:avLst/>
            <a:gdLst>
              <a:gd name="connsiteX0" fmla="*/ 0 w 4700193"/>
              <a:gd name="connsiteY0" fmla="*/ 0 h 1869190"/>
              <a:gd name="connsiteX1" fmla="*/ 4700193 w 4700193"/>
              <a:gd name="connsiteY1" fmla="*/ 1869190 h 186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00193" h="1869190">
                <a:moveTo>
                  <a:pt x="0" y="0"/>
                </a:moveTo>
                <a:lnTo>
                  <a:pt x="4700193" y="1869190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E6DF0E4E-7D0D-7B85-4A45-42F5CEF47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32888" y="4090621"/>
            <a:ext cx="1844835" cy="192568"/>
          </a:xfrm>
          <a:custGeom>
            <a:avLst/>
            <a:gdLst>
              <a:gd name="connsiteX0" fmla="*/ 0 w 2892155"/>
              <a:gd name="connsiteY0" fmla="*/ 0 h 40922"/>
              <a:gd name="connsiteX1" fmla="*/ 2892155 w 2892155"/>
              <a:gd name="connsiteY1" fmla="*/ 40923 h 4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92155" h="40922">
                <a:moveTo>
                  <a:pt x="0" y="0"/>
                </a:moveTo>
                <a:lnTo>
                  <a:pt x="2892155" y="40923"/>
                </a:lnTo>
              </a:path>
            </a:pathLst>
          </a:custGeom>
          <a:ln w="25400" cap="flat">
            <a:solidFill>
              <a:srgbClr val="454142">
                <a:alpha val="50000"/>
              </a:srgbClr>
            </a:solidFill>
            <a:prstDash val="dash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56701E98-A48F-88BB-E4B2-7A3A94D99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81694" y="3264808"/>
            <a:ext cx="68279" cy="2058449"/>
          </a:xfrm>
          <a:custGeom>
            <a:avLst/>
            <a:gdLst>
              <a:gd name="connsiteX0" fmla="*/ 0 w 159434"/>
              <a:gd name="connsiteY0" fmla="*/ 0 h 4216761"/>
              <a:gd name="connsiteX1" fmla="*/ 159435 w 159434"/>
              <a:gd name="connsiteY1" fmla="*/ 4216762 h 421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434" h="4216761">
                <a:moveTo>
                  <a:pt x="0" y="0"/>
                </a:moveTo>
                <a:lnTo>
                  <a:pt x="159435" y="4216762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CC92597-7680-5515-624E-EECA566BE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59636" y="3886799"/>
            <a:ext cx="673239" cy="1264324"/>
          </a:xfrm>
          <a:custGeom>
            <a:avLst/>
            <a:gdLst>
              <a:gd name="connsiteX0" fmla="*/ 1897940 w 1897940"/>
              <a:gd name="connsiteY0" fmla="*/ 0 h 2476212"/>
              <a:gd name="connsiteX1" fmla="*/ 0 w 1897940"/>
              <a:gd name="connsiteY1" fmla="*/ 2476213 h 247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97940" h="2476212">
                <a:moveTo>
                  <a:pt x="1897940" y="0"/>
                </a:moveTo>
                <a:lnTo>
                  <a:pt x="0" y="2476213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6DB7040F-D557-F100-C0DB-5940B05F2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8849973" y="5153698"/>
            <a:ext cx="1309660" cy="169559"/>
          </a:xfrm>
          <a:custGeom>
            <a:avLst/>
            <a:gdLst>
              <a:gd name="connsiteX0" fmla="*/ 0 w 2642818"/>
              <a:gd name="connsiteY0" fmla="*/ 0 h 128641"/>
              <a:gd name="connsiteX1" fmla="*/ 2642818 w 2642818"/>
              <a:gd name="connsiteY1" fmla="*/ 128642 h 12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42818" h="128641">
                <a:moveTo>
                  <a:pt x="0" y="0"/>
                </a:moveTo>
                <a:lnTo>
                  <a:pt x="2642818" y="128642"/>
                </a:lnTo>
              </a:path>
            </a:pathLst>
          </a:custGeom>
          <a:ln w="25400" cap="flat">
            <a:solidFill>
              <a:srgbClr val="454142"/>
            </a:solidFill>
            <a:prstDash val="solid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5CA0C504-8AF1-3DB8-E250-F2712F30D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6663" y="2629064"/>
            <a:ext cx="322973" cy="2522058"/>
          </a:xfrm>
          <a:custGeom>
            <a:avLst/>
            <a:gdLst>
              <a:gd name="connsiteX0" fmla="*/ 0 w 338847"/>
              <a:gd name="connsiteY0" fmla="*/ 0 h 5647735"/>
              <a:gd name="connsiteX1" fmla="*/ 338848 w 338847"/>
              <a:gd name="connsiteY1" fmla="*/ 5647736 h 564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8847" h="5647735">
                <a:moveTo>
                  <a:pt x="0" y="0"/>
                </a:moveTo>
                <a:lnTo>
                  <a:pt x="338848" y="5647736"/>
                </a:lnTo>
              </a:path>
            </a:pathLst>
          </a:custGeom>
          <a:ln w="25400" cap="flat">
            <a:solidFill>
              <a:srgbClr val="454142">
                <a:alpha val="50000"/>
              </a:srgbClr>
            </a:solidFill>
            <a:prstDash val="dash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D9F00989-5D27-8669-AE9F-A78A19209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849973" y="3881426"/>
            <a:ext cx="1982902" cy="1441831"/>
          </a:xfrm>
          <a:custGeom>
            <a:avLst/>
            <a:gdLst>
              <a:gd name="connsiteX0" fmla="*/ 4540758 w 4540758"/>
              <a:gd name="connsiteY0" fmla="*/ 0 h 2347571"/>
              <a:gd name="connsiteX1" fmla="*/ 0 w 4540758"/>
              <a:gd name="connsiteY1" fmla="*/ 2347571 h 234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0758" h="2347571">
                <a:moveTo>
                  <a:pt x="4540758" y="0"/>
                </a:moveTo>
                <a:lnTo>
                  <a:pt x="0" y="2347571"/>
                </a:lnTo>
              </a:path>
            </a:pathLst>
          </a:custGeom>
          <a:ln w="25400" cap="flat">
            <a:solidFill>
              <a:srgbClr val="454142">
                <a:alpha val="50000"/>
              </a:srgbClr>
            </a:solidFill>
            <a:prstDash val="dash"/>
            <a:miter/>
          </a:ln>
        </p:spPr>
        <p:txBody>
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253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3EE85C5-D840-4022-FDE9-BC3A2AE7C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76491" y="2309121"/>
            <a:ext cx="3815159" cy="3248041"/>
          </a:xfrm>
          <a:custGeom>
            <a:avLst/>
            <a:gdLst>
              <a:gd name="connsiteX0" fmla="*/ 2632232 w 3815159"/>
              <a:gd name="connsiteY0" fmla="*/ 2841334 h 3248041"/>
              <a:gd name="connsiteX1" fmla="*/ 2632232 w 3815159"/>
              <a:gd name="connsiteY1" fmla="*/ 2841335 h 3248041"/>
              <a:gd name="connsiteX2" fmla="*/ 2632232 w 3815159"/>
              <a:gd name="connsiteY2" fmla="*/ 2841335 h 3248041"/>
              <a:gd name="connsiteX3" fmla="*/ 206931 w 3815159"/>
              <a:gd name="connsiteY3" fmla="*/ 2832728 h 3248041"/>
              <a:gd name="connsiteX4" fmla="*/ 358510 w 3815159"/>
              <a:gd name="connsiteY4" fmla="*/ 2984307 h 3248041"/>
              <a:gd name="connsiteX5" fmla="*/ 358509 w 3815159"/>
              <a:gd name="connsiteY5" fmla="*/ 2984307 h 3248041"/>
              <a:gd name="connsiteX6" fmla="*/ 206930 w 3815159"/>
              <a:gd name="connsiteY6" fmla="*/ 3135886 h 3248041"/>
              <a:gd name="connsiteX7" fmla="*/ 206931 w 3815159"/>
              <a:gd name="connsiteY7" fmla="*/ 3135885 h 3248041"/>
              <a:gd name="connsiteX8" fmla="*/ 67264 w 3815159"/>
              <a:gd name="connsiteY8" fmla="*/ 3043308 h 3248041"/>
              <a:gd name="connsiteX9" fmla="*/ 55352 w 3815159"/>
              <a:gd name="connsiteY9" fmla="*/ 2984307 h 3248041"/>
              <a:gd name="connsiteX10" fmla="*/ 67264 w 3815159"/>
              <a:gd name="connsiteY10" fmla="*/ 2925306 h 3248041"/>
              <a:gd name="connsiteX11" fmla="*/ 206931 w 3815159"/>
              <a:gd name="connsiteY11" fmla="*/ 2832728 h 3248041"/>
              <a:gd name="connsiteX12" fmla="*/ 1472456 w 3815159"/>
              <a:gd name="connsiteY12" fmla="*/ 2743995 h 3248041"/>
              <a:gd name="connsiteX13" fmla="*/ 1724479 w 3815159"/>
              <a:gd name="connsiteY13" fmla="*/ 2996018 h 3248041"/>
              <a:gd name="connsiteX14" fmla="*/ 1472456 w 3815159"/>
              <a:gd name="connsiteY14" fmla="*/ 3248041 h 3248041"/>
              <a:gd name="connsiteX15" fmla="*/ 1220433 w 3815159"/>
              <a:gd name="connsiteY15" fmla="*/ 2996018 h 3248041"/>
              <a:gd name="connsiteX16" fmla="*/ 1472456 w 3815159"/>
              <a:gd name="connsiteY16" fmla="*/ 2743995 h 3248041"/>
              <a:gd name="connsiteX17" fmla="*/ 2783811 w 3815159"/>
              <a:gd name="connsiteY17" fmla="*/ 2689756 h 3248041"/>
              <a:gd name="connsiteX18" fmla="*/ 2935390 w 3815159"/>
              <a:gd name="connsiteY18" fmla="*/ 2841335 h 3248041"/>
              <a:gd name="connsiteX19" fmla="*/ 2935389 w 3815159"/>
              <a:gd name="connsiteY19" fmla="*/ 2841335 h 3248041"/>
              <a:gd name="connsiteX20" fmla="*/ 2783810 w 3815159"/>
              <a:gd name="connsiteY20" fmla="*/ 2992914 h 3248041"/>
              <a:gd name="connsiteX21" fmla="*/ 2783811 w 3815159"/>
              <a:gd name="connsiteY21" fmla="*/ 2992913 h 3248041"/>
              <a:gd name="connsiteX22" fmla="*/ 2644144 w 3815159"/>
              <a:gd name="connsiteY22" fmla="*/ 2900336 h 3248041"/>
              <a:gd name="connsiteX23" fmla="*/ 2632232 w 3815159"/>
              <a:gd name="connsiteY23" fmla="*/ 2841335 h 3248041"/>
              <a:gd name="connsiteX24" fmla="*/ 2644144 w 3815159"/>
              <a:gd name="connsiteY24" fmla="*/ 2782334 h 3248041"/>
              <a:gd name="connsiteX25" fmla="*/ 2783811 w 3815159"/>
              <a:gd name="connsiteY25" fmla="*/ 2689756 h 3248041"/>
              <a:gd name="connsiteX26" fmla="*/ 2196830 w 3815159"/>
              <a:gd name="connsiteY26" fmla="*/ 1803322 h 3248041"/>
              <a:gd name="connsiteX27" fmla="*/ 2348409 w 3815159"/>
              <a:gd name="connsiteY27" fmla="*/ 1954901 h 3248041"/>
              <a:gd name="connsiteX28" fmla="*/ 2348408 w 3815159"/>
              <a:gd name="connsiteY28" fmla="*/ 1954901 h 3248041"/>
              <a:gd name="connsiteX29" fmla="*/ 2196829 w 3815159"/>
              <a:gd name="connsiteY29" fmla="*/ 2106480 h 3248041"/>
              <a:gd name="connsiteX30" fmla="*/ 2196830 w 3815159"/>
              <a:gd name="connsiteY30" fmla="*/ 2106479 h 3248041"/>
              <a:gd name="connsiteX31" fmla="*/ 2057163 w 3815159"/>
              <a:gd name="connsiteY31" fmla="*/ 2013902 h 3248041"/>
              <a:gd name="connsiteX32" fmla="*/ 2045251 w 3815159"/>
              <a:gd name="connsiteY32" fmla="*/ 1954901 h 3248041"/>
              <a:gd name="connsiteX33" fmla="*/ 2057163 w 3815159"/>
              <a:gd name="connsiteY33" fmla="*/ 1895900 h 3248041"/>
              <a:gd name="connsiteX34" fmla="*/ 2196830 w 3815159"/>
              <a:gd name="connsiteY34" fmla="*/ 1803322 h 3248041"/>
              <a:gd name="connsiteX35" fmla="*/ 358769 w 3815159"/>
              <a:gd name="connsiteY35" fmla="*/ 1420185 h 3248041"/>
              <a:gd name="connsiteX36" fmla="*/ 717538 w 3815159"/>
              <a:gd name="connsiteY36" fmla="*/ 1778954 h 3248041"/>
              <a:gd name="connsiteX37" fmla="*/ 358769 w 3815159"/>
              <a:gd name="connsiteY37" fmla="*/ 2137723 h 3248041"/>
              <a:gd name="connsiteX38" fmla="*/ 0 w 3815159"/>
              <a:gd name="connsiteY38" fmla="*/ 1778954 h 3248041"/>
              <a:gd name="connsiteX39" fmla="*/ 358769 w 3815159"/>
              <a:gd name="connsiteY39" fmla="*/ 1420185 h 3248041"/>
              <a:gd name="connsiteX40" fmla="*/ 3456390 w 3815159"/>
              <a:gd name="connsiteY40" fmla="*/ 1213536 h 3248041"/>
              <a:gd name="connsiteX41" fmla="*/ 3815159 w 3815159"/>
              <a:gd name="connsiteY41" fmla="*/ 1572305 h 3248041"/>
              <a:gd name="connsiteX42" fmla="*/ 3456390 w 3815159"/>
              <a:gd name="connsiteY42" fmla="*/ 1931074 h 3248041"/>
              <a:gd name="connsiteX43" fmla="*/ 3097621 w 3815159"/>
              <a:gd name="connsiteY43" fmla="*/ 1572305 h 3248041"/>
              <a:gd name="connsiteX44" fmla="*/ 3456390 w 3815159"/>
              <a:gd name="connsiteY44" fmla="*/ 1213536 h 3248041"/>
              <a:gd name="connsiteX45" fmla="*/ 1400448 w 3815159"/>
              <a:gd name="connsiteY45" fmla="*/ 805687 h 3248041"/>
              <a:gd name="connsiteX46" fmla="*/ 1552027 w 3815159"/>
              <a:gd name="connsiteY46" fmla="*/ 957266 h 3248041"/>
              <a:gd name="connsiteX47" fmla="*/ 1552026 w 3815159"/>
              <a:gd name="connsiteY47" fmla="*/ 957266 h 3248041"/>
              <a:gd name="connsiteX48" fmla="*/ 1400447 w 3815159"/>
              <a:gd name="connsiteY48" fmla="*/ 1108845 h 3248041"/>
              <a:gd name="connsiteX49" fmla="*/ 1400448 w 3815159"/>
              <a:gd name="connsiteY49" fmla="*/ 1108844 h 3248041"/>
              <a:gd name="connsiteX50" fmla="*/ 1260781 w 3815159"/>
              <a:gd name="connsiteY50" fmla="*/ 1016266 h 3248041"/>
              <a:gd name="connsiteX51" fmla="*/ 1248869 w 3815159"/>
              <a:gd name="connsiteY51" fmla="*/ 957265 h 3248041"/>
              <a:gd name="connsiteX52" fmla="*/ 1260781 w 3815159"/>
              <a:gd name="connsiteY52" fmla="*/ 898264 h 3248041"/>
              <a:gd name="connsiteX53" fmla="*/ 1400448 w 3815159"/>
              <a:gd name="connsiteY53" fmla="*/ 805687 h 3248041"/>
              <a:gd name="connsiteX54" fmla="*/ 2457244 w 3815159"/>
              <a:gd name="connsiteY54" fmla="*/ 146269 h 3248041"/>
              <a:gd name="connsiteX55" fmla="*/ 2709267 w 3815159"/>
              <a:gd name="connsiteY55" fmla="*/ 398292 h 3248041"/>
              <a:gd name="connsiteX56" fmla="*/ 2457244 w 3815159"/>
              <a:gd name="connsiteY56" fmla="*/ 650315 h 3248041"/>
              <a:gd name="connsiteX57" fmla="*/ 2205221 w 3815159"/>
              <a:gd name="connsiteY57" fmla="*/ 398292 h 3248041"/>
              <a:gd name="connsiteX58" fmla="*/ 2457244 w 3815159"/>
              <a:gd name="connsiteY58" fmla="*/ 146269 h 3248041"/>
              <a:gd name="connsiteX59" fmla="*/ 442108 w 3815159"/>
              <a:gd name="connsiteY59" fmla="*/ 0 h 3248041"/>
              <a:gd name="connsiteX60" fmla="*/ 694131 w 3815159"/>
              <a:gd name="connsiteY60" fmla="*/ 252023 h 3248041"/>
              <a:gd name="connsiteX61" fmla="*/ 442108 w 3815159"/>
              <a:gd name="connsiteY61" fmla="*/ 504046 h 3248041"/>
              <a:gd name="connsiteX62" fmla="*/ 190085 w 3815159"/>
              <a:gd name="connsiteY62" fmla="*/ 252023 h 3248041"/>
              <a:gd name="connsiteX63" fmla="*/ 442108 w 3815159"/>
              <a:gd name="connsiteY63" fmla="*/ 0 h 3248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815159" h="3248041">
                <a:moveTo>
                  <a:pt x="2632232" y="2841334"/>
                </a:moveTo>
                <a:lnTo>
                  <a:pt x="2632232" y="2841335"/>
                </a:lnTo>
                <a:lnTo>
                  <a:pt x="2632232" y="2841335"/>
                </a:lnTo>
                <a:close/>
                <a:moveTo>
                  <a:pt x="206931" y="2832728"/>
                </a:moveTo>
                <a:cubicBezTo>
                  <a:pt x="290646" y="2832728"/>
                  <a:pt x="358510" y="2900592"/>
                  <a:pt x="358510" y="2984307"/>
                </a:cubicBezTo>
                <a:lnTo>
                  <a:pt x="358509" y="2984307"/>
                </a:lnTo>
                <a:cubicBezTo>
                  <a:pt x="358509" y="3068022"/>
                  <a:pt x="290645" y="3135886"/>
                  <a:pt x="206930" y="3135886"/>
                </a:cubicBezTo>
                <a:lnTo>
                  <a:pt x="206931" y="3135885"/>
                </a:lnTo>
                <a:cubicBezTo>
                  <a:pt x="144145" y="3135885"/>
                  <a:pt x="90274" y="3097712"/>
                  <a:pt x="67264" y="3043308"/>
                </a:cubicBezTo>
                <a:lnTo>
                  <a:pt x="55352" y="2984307"/>
                </a:lnTo>
                <a:lnTo>
                  <a:pt x="67264" y="2925306"/>
                </a:lnTo>
                <a:cubicBezTo>
                  <a:pt x="90274" y="2870902"/>
                  <a:pt x="144145" y="2832728"/>
                  <a:pt x="206931" y="2832728"/>
                </a:cubicBezTo>
                <a:close/>
                <a:moveTo>
                  <a:pt x="1472456" y="2743995"/>
                </a:moveTo>
                <a:cubicBezTo>
                  <a:pt x="1611644" y="2743995"/>
                  <a:pt x="1724479" y="2856830"/>
                  <a:pt x="1724479" y="2996018"/>
                </a:cubicBezTo>
                <a:cubicBezTo>
                  <a:pt x="1724479" y="3135206"/>
                  <a:pt x="1611644" y="3248041"/>
                  <a:pt x="1472456" y="3248041"/>
                </a:cubicBezTo>
                <a:cubicBezTo>
                  <a:pt x="1333268" y="3248041"/>
                  <a:pt x="1220433" y="3135206"/>
                  <a:pt x="1220433" y="2996018"/>
                </a:cubicBezTo>
                <a:cubicBezTo>
                  <a:pt x="1220433" y="2856830"/>
                  <a:pt x="1333268" y="2743995"/>
                  <a:pt x="1472456" y="2743995"/>
                </a:cubicBezTo>
                <a:close/>
                <a:moveTo>
                  <a:pt x="2783811" y="2689756"/>
                </a:moveTo>
                <a:cubicBezTo>
                  <a:pt x="2867526" y="2689756"/>
                  <a:pt x="2935390" y="2757620"/>
                  <a:pt x="2935390" y="2841335"/>
                </a:cubicBezTo>
                <a:lnTo>
                  <a:pt x="2935389" y="2841335"/>
                </a:lnTo>
                <a:cubicBezTo>
                  <a:pt x="2935389" y="2925050"/>
                  <a:pt x="2867525" y="2992914"/>
                  <a:pt x="2783810" y="2992914"/>
                </a:cubicBezTo>
                <a:lnTo>
                  <a:pt x="2783811" y="2992913"/>
                </a:lnTo>
                <a:cubicBezTo>
                  <a:pt x="2721025" y="2992913"/>
                  <a:pt x="2667155" y="2954740"/>
                  <a:pt x="2644144" y="2900336"/>
                </a:cubicBezTo>
                <a:lnTo>
                  <a:pt x="2632232" y="2841335"/>
                </a:lnTo>
                <a:lnTo>
                  <a:pt x="2644144" y="2782334"/>
                </a:lnTo>
                <a:cubicBezTo>
                  <a:pt x="2667155" y="2727930"/>
                  <a:pt x="2721025" y="2689756"/>
                  <a:pt x="2783811" y="2689756"/>
                </a:cubicBezTo>
                <a:close/>
                <a:moveTo>
                  <a:pt x="2196830" y="1803322"/>
                </a:moveTo>
                <a:cubicBezTo>
                  <a:pt x="2280545" y="1803322"/>
                  <a:pt x="2348409" y="1871186"/>
                  <a:pt x="2348409" y="1954901"/>
                </a:cubicBezTo>
                <a:lnTo>
                  <a:pt x="2348408" y="1954901"/>
                </a:lnTo>
                <a:cubicBezTo>
                  <a:pt x="2348408" y="2038616"/>
                  <a:pt x="2280544" y="2106480"/>
                  <a:pt x="2196829" y="2106480"/>
                </a:cubicBezTo>
                <a:lnTo>
                  <a:pt x="2196830" y="2106479"/>
                </a:lnTo>
                <a:cubicBezTo>
                  <a:pt x="2134044" y="2106479"/>
                  <a:pt x="2080174" y="2068306"/>
                  <a:pt x="2057163" y="2013902"/>
                </a:cubicBezTo>
                <a:lnTo>
                  <a:pt x="2045251" y="1954901"/>
                </a:lnTo>
                <a:lnTo>
                  <a:pt x="2057163" y="1895900"/>
                </a:lnTo>
                <a:cubicBezTo>
                  <a:pt x="2080174" y="1841496"/>
                  <a:pt x="2134044" y="1803322"/>
                  <a:pt x="2196830" y="1803322"/>
                </a:cubicBezTo>
                <a:close/>
                <a:moveTo>
                  <a:pt x="358769" y="1420185"/>
                </a:moveTo>
                <a:cubicBezTo>
                  <a:pt x="556912" y="1420185"/>
                  <a:pt x="717538" y="1580811"/>
                  <a:pt x="717538" y="1778954"/>
                </a:cubicBezTo>
                <a:cubicBezTo>
                  <a:pt x="717538" y="1977097"/>
                  <a:pt x="556912" y="2137723"/>
                  <a:pt x="358769" y="2137723"/>
                </a:cubicBezTo>
                <a:cubicBezTo>
                  <a:pt x="160626" y="2137723"/>
                  <a:pt x="0" y="1977097"/>
                  <a:pt x="0" y="1778954"/>
                </a:cubicBezTo>
                <a:cubicBezTo>
                  <a:pt x="0" y="1580811"/>
                  <a:pt x="160626" y="1420185"/>
                  <a:pt x="358769" y="1420185"/>
                </a:cubicBezTo>
                <a:close/>
                <a:moveTo>
                  <a:pt x="3456390" y="1213536"/>
                </a:moveTo>
                <a:cubicBezTo>
                  <a:pt x="3654533" y="1213536"/>
                  <a:pt x="3815159" y="1374162"/>
                  <a:pt x="3815159" y="1572305"/>
                </a:cubicBezTo>
                <a:cubicBezTo>
                  <a:pt x="3815159" y="1770448"/>
                  <a:pt x="3654533" y="1931074"/>
                  <a:pt x="3456390" y="1931074"/>
                </a:cubicBezTo>
                <a:cubicBezTo>
                  <a:pt x="3258247" y="1931074"/>
                  <a:pt x="3097621" y="1770448"/>
                  <a:pt x="3097621" y="1572305"/>
                </a:cubicBezTo>
                <a:cubicBezTo>
                  <a:pt x="3097621" y="1374162"/>
                  <a:pt x="3258247" y="1213536"/>
                  <a:pt x="3456390" y="1213536"/>
                </a:cubicBezTo>
                <a:close/>
                <a:moveTo>
                  <a:pt x="1400448" y="805687"/>
                </a:moveTo>
                <a:cubicBezTo>
                  <a:pt x="1484163" y="805687"/>
                  <a:pt x="1552027" y="873551"/>
                  <a:pt x="1552027" y="957266"/>
                </a:cubicBezTo>
                <a:lnTo>
                  <a:pt x="1552026" y="957266"/>
                </a:lnTo>
                <a:cubicBezTo>
                  <a:pt x="1552026" y="1040981"/>
                  <a:pt x="1484162" y="1108845"/>
                  <a:pt x="1400447" y="1108845"/>
                </a:cubicBezTo>
                <a:lnTo>
                  <a:pt x="1400448" y="1108844"/>
                </a:lnTo>
                <a:cubicBezTo>
                  <a:pt x="1337662" y="1108844"/>
                  <a:pt x="1283792" y="1070670"/>
                  <a:pt x="1260781" y="1016266"/>
                </a:cubicBezTo>
                <a:lnTo>
                  <a:pt x="1248869" y="957265"/>
                </a:lnTo>
                <a:lnTo>
                  <a:pt x="1260781" y="898264"/>
                </a:lnTo>
                <a:cubicBezTo>
                  <a:pt x="1283792" y="843860"/>
                  <a:pt x="1337662" y="805687"/>
                  <a:pt x="1400448" y="805687"/>
                </a:cubicBezTo>
                <a:close/>
                <a:moveTo>
                  <a:pt x="2457244" y="146269"/>
                </a:moveTo>
                <a:cubicBezTo>
                  <a:pt x="2596432" y="146269"/>
                  <a:pt x="2709267" y="259104"/>
                  <a:pt x="2709267" y="398292"/>
                </a:cubicBezTo>
                <a:cubicBezTo>
                  <a:pt x="2709267" y="537480"/>
                  <a:pt x="2596432" y="650315"/>
                  <a:pt x="2457244" y="650315"/>
                </a:cubicBezTo>
                <a:cubicBezTo>
                  <a:pt x="2318056" y="650315"/>
                  <a:pt x="2205221" y="537480"/>
                  <a:pt x="2205221" y="398292"/>
                </a:cubicBezTo>
                <a:cubicBezTo>
                  <a:pt x="2205221" y="259104"/>
                  <a:pt x="2318056" y="146269"/>
                  <a:pt x="2457244" y="146269"/>
                </a:cubicBezTo>
                <a:close/>
                <a:moveTo>
                  <a:pt x="442108" y="0"/>
                </a:moveTo>
                <a:cubicBezTo>
                  <a:pt x="581296" y="0"/>
                  <a:pt x="694131" y="112835"/>
                  <a:pt x="694131" y="252023"/>
                </a:cubicBezTo>
                <a:cubicBezTo>
                  <a:pt x="694131" y="391211"/>
                  <a:pt x="581296" y="504046"/>
                  <a:pt x="442108" y="504046"/>
                </a:cubicBezTo>
                <a:cubicBezTo>
                  <a:pt x="302920" y="504046"/>
                  <a:pt x="190085" y="391211"/>
                  <a:pt x="190085" y="252023"/>
                </a:cubicBezTo>
                <a:cubicBezTo>
                  <a:pt x="190085" y="112835"/>
                  <a:pt x="302920" y="0"/>
                  <a:pt x="44210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C73ECC"/>
              </a:gs>
              <a:gs pos="0">
                <a:srgbClr val="0078D4"/>
              </a:gs>
            </a:gsLst>
            <a:lin ang="2700000" scaled="1"/>
            <a:tileRect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4819" tIns="123855" rIns="154819" bIns="1238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89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Segoe UI Variable Display Semib" pitchFamily="2" charset="0"/>
              <a:ea typeface="+mn-ea"/>
              <a:cs typeface="Segoe UI" pitchFamily="34" charset="0"/>
            </a:endParaRPr>
          </a:p>
        </p:txBody>
      </p:sp>
      <p:sp>
        <p:nvSpPr>
          <p:cNvPr id="131" name="Graphic 82">
            <a:extLst>
              <a:ext uri="{FF2B5EF4-FFF2-40B4-BE49-F238E27FC236}">
                <a16:creationId xmlns:a16="http://schemas.microsoft.com/office/drawing/2014/main" id="{0696A57F-8C87-3705-61D8-3956BEDB2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702692" y="3737916"/>
            <a:ext cx="260381" cy="281466"/>
          </a:xfrm>
          <a:custGeom>
            <a:avLst/>
            <a:gdLst>
              <a:gd name="connsiteX0" fmla="*/ 318461 w 1071287"/>
              <a:gd name="connsiteY0" fmla="*/ 217133 h 1158042"/>
              <a:gd name="connsiteX1" fmla="*/ 536173 w 1071287"/>
              <a:gd name="connsiteY1" fmla="*/ 0 h 1158042"/>
              <a:gd name="connsiteX2" fmla="*/ 753305 w 1071287"/>
              <a:gd name="connsiteY2" fmla="*/ 217133 h 1158042"/>
              <a:gd name="connsiteX3" fmla="*/ 579599 w 1071287"/>
              <a:gd name="connsiteY3" fmla="*/ 430212 h 1158042"/>
              <a:gd name="connsiteX4" fmla="*/ 579599 w 1071287"/>
              <a:gd name="connsiteY4" fmla="*/ 550069 h 1158042"/>
              <a:gd name="connsiteX5" fmla="*/ 767781 w 1071287"/>
              <a:gd name="connsiteY5" fmla="*/ 550069 h 1158042"/>
              <a:gd name="connsiteX6" fmla="*/ 898060 w 1071287"/>
              <a:gd name="connsiteY6" fmla="*/ 680349 h 1158042"/>
              <a:gd name="connsiteX7" fmla="*/ 898060 w 1071287"/>
              <a:gd name="connsiteY7" fmla="*/ 680349 h 1158042"/>
              <a:gd name="connsiteX8" fmla="*/ 898060 w 1071287"/>
              <a:gd name="connsiteY8" fmla="*/ 727828 h 1158042"/>
              <a:gd name="connsiteX9" fmla="*/ 1066555 w 1071287"/>
              <a:gd name="connsiteY9" fmla="*/ 984913 h 1158042"/>
              <a:gd name="connsiteX10" fmla="*/ 854634 w 1071287"/>
              <a:gd name="connsiteY10" fmla="*/ 1158040 h 1158042"/>
              <a:gd name="connsiteX11" fmla="*/ 636922 w 1071287"/>
              <a:gd name="connsiteY11" fmla="*/ 940908 h 1158042"/>
              <a:gd name="connsiteX12" fmla="*/ 811207 w 1071287"/>
              <a:gd name="connsiteY12" fmla="*/ 727828 h 1158042"/>
              <a:gd name="connsiteX13" fmla="*/ 811207 w 1071287"/>
              <a:gd name="connsiteY13" fmla="*/ 680349 h 1158042"/>
              <a:gd name="connsiteX14" fmla="*/ 767781 w 1071287"/>
              <a:gd name="connsiteY14" fmla="*/ 636922 h 1158042"/>
              <a:gd name="connsiteX15" fmla="*/ 304565 w 1071287"/>
              <a:gd name="connsiteY15" fmla="*/ 636922 h 1158042"/>
              <a:gd name="connsiteX16" fmla="*/ 261138 w 1071287"/>
              <a:gd name="connsiteY16" fmla="*/ 680349 h 1158042"/>
              <a:gd name="connsiteX17" fmla="*/ 261138 w 1071287"/>
              <a:gd name="connsiteY17" fmla="*/ 727828 h 1158042"/>
              <a:gd name="connsiteX18" fmla="*/ 429633 w 1071287"/>
              <a:gd name="connsiteY18" fmla="*/ 984913 h 1158042"/>
              <a:gd name="connsiteX19" fmla="*/ 217712 w 1071287"/>
              <a:gd name="connsiteY19" fmla="*/ 1158040 h 1158042"/>
              <a:gd name="connsiteX20" fmla="*/ 0 w 1071287"/>
              <a:gd name="connsiteY20" fmla="*/ 941487 h 1158042"/>
              <a:gd name="connsiteX21" fmla="*/ 174285 w 1071287"/>
              <a:gd name="connsiteY21" fmla="*/ 728407 h 1158042"/>
              <a:gd name="connsiteX22" fmla="*/ 174285 w 1071287"/>
              <a:gd name="connsiteY22" fmla="*/ 680928 h 1158042"/>
              <a:gd name="connsiteX23" fmla="*/ 304565 w 1071287"/>
              <a:gd name="connsiteY23" fmla="*/ 550648 h 1158042"/>
              <a:gd name="connsiteX24" fmla="*/ 492746 w 1071287"/>
              <a:gd name="connsiteY24" fmla="*/ 550648 h 1158042"/>
              <a:gd name="connsiteX25" fmla="*/ 492746 w 1071287"/>
              <a:gd name="connsiteY25" fmla="*/ 430791 h 1158042"/>
              <a:gd name="connsiteX26" fmla="*/ 319040 w 1071287"/>
              <a:gd name="connsiteY26" fmla="*/ 217712 h 115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71287" h="1158042">
                <a:moveTo>
                  <a:pt x="318461" y="217133"/>
                </a:moveTo>
                <a:cubicBezTo>
                  <a:pt x="318461" y="97275"/>
                  <a:pt x="415736" y="0"/>
                  <a:pt x="536173" y="0"/>
                </a:cubicBezTo>
                <a:cubicBezTo>
                  <a:pt x="656030" y="0"/>
                  <a:pt x="753305" y="97275"/>
                  <a:pt x="753305" y="217133"/>
                </a:cubicBezTo>
                <a:cubicBezTo>
                  <a:pt x="753305" y="320198"/>
                  <a:pt x="680349" y="409367"/>
                  <a:pt x="579599" y="430212"/>
                </a:cubicBezTo>
                <a:lnTo>
                  <a:pt x="579599" y="550069"/>
                </a:lnTo>
                <a:lnTo>
                  <a:pt x="767781" y="550069"/>
                </a:lnTo>
                <a:cubicBezTo>
                  <a:pt x="839579" y="550069"/>
                  <a:pt x="898060" y="608550"/>
                  <a:pt x="898060" y="680349"/>
                </a:cubicBezTo>
                <a:lnTo>
                  <a:pt x="898060" y="680349"/>
                </a:lnTo>
                <a:lnTo>
                  <a:pt x="898060" y="727828"/>
                </a:lnTo>
                <a:cubicBezTo>
                  <a:pt x="1015601" y="752147"/>
                  <a:pt x="1091453" y="867372"/>
                  <a:pt x="1066555" y="984913"/>
                </a:cubicBezTo>
                <a:cubicBezTo>
                  <a:pt x="1045710" y="1085663"/>
                  <a:pt x="957120" y="1158040"/>
                  <a:pt x="854634" y="1158040"/>
                </a:cubicBezTo>
                <a:cubicBezTo>
                  <a:pt x="734776" y="1158040"/>
                  <a:pt x="637501" y="1061344"/>
                  <a:pt x="636922" y="940908"/>
                </a:cubicBezTo>
                <a:cubicBezTo>
                  <a:pt x="636922" y="837263"/>
                  <a:pt x="709300" y="748094"/>
                  <a:pt x="811207" y="727828"/>
                </a:cubicBezTo>
                <a:lnTo>
                  <a:pt x="811207" y="680349"/>
                </a:lnTo>
                <a:cubicBezTo>
                  <a:pt x="811207" y="656609"/>
                  <a:pt x="791520" y="636922"/>
                  <a:pt x="767781" y="636922"/>
                </a:cubicBezTo>
                <a:lnTo>
                  <a:pt x="304565" y="636922"/>
                </a:lnTo>
                <a:cubicBezTo>
                  <a:pt x="280825" y="636922"/>
                  <a:pt x="261138" y="656609"/>
                  <a:pt x="261138" y="680349"/>
                </a:cubicBezTo>
                <a:lnTo>
                  <a:pt x="261138" y="727828"/>
                </a:lnTo>
                <a:cubicBezTo>
                  <a:pt x="378679" y="752147"/>
                  <a:pt x="454531" y="867372"/>
                  <a:pt x="429633" y="984913"/>
                </a:cubicBezTo>
                <a:cubicBezTo>
                  <a:pt x="408788" y="1085663"/>
                  <a:pt x="320198" y="1158040"/>
                  <a:pt x="217712" y="1158040"/>
                </a:cubicBezTo>
                <a:cubicBezTo>
                  <a:pt x="97854" y="1158619"/>
                  <a:pt x="0" y="1061344"/>
                  <a:pt x="0" y="941487"/>
                </a:cubicBezTo>
                <a:cubicBezTo>
                  <a:pt x="0" y="837842"/>
                  <a:pt x="72378" y="748673"/>
                  <a:pt x="174285" y="728407"/>
                </a:cubicBezTo>
                <a:lnTo>
                  <a:pt x="174285" y="680928"/>
                </a:lnTo>
                <a:cubicBezTo>
                  <a:pt x="174285" y="609129"/>
                  <a:pt x="232766" y="550648"/>
                  <a:pt x="304565" y="550648"/>
                </a:cubicBezTo>
                <a:lnTo>
                  <a:pt x="492746" y="550648"/>
                </a:lnTo>
                <a:lnTo>
                  <a:pt x="492746" y="430791"/>
                </a:lnTo>
                <a:cubicBezTo>
                  <a:pt x="391418" y="409946"/>
                  <a:pt x="319040" y="321356"/>
                  <a:pt x="319040" y="217712"/>
                </a:cubicBezTo>
                <a:close/>
              </a:path>
            </a:pathLst>
          </a:custGeom>
          <a:solidFill>
            <a:srgbClr val="F4F3F5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7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34" name="Graphic 82">
            <a:extLst>
              <a:ext uri="{FF2B5EF4-FFF2-40B4-BE49-F238E27FC236}">
                <a16:creationId xmlns:a16="http://schemas.microsoft.com/office/drawing/2014/main" id="{603777C9-039C-0B44-5415-B1A6AF46E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605069" y="3944564"/>
            <a:ext cx="260381" cy="281466"/>
          </a:xfrm>
          <a:custGeom>
            <a:avLst/>
            <a:gdLst>
              <a:gd name="connsiteX0" fmla="*/ 318461 w 1071287"/>
              <a:gd name="connsiteY0" fmla="*/ 217133 h 1158042"/>
              <a:gd name="connsiteX1" fmla="*/ 536173 w 1071287"/>
              <a:gd name="connsiteY1" fmla="*/ 0 h 1158042"/>
              <a:gd name="connsiteX2" fmla="*/ 753305 w 1071287"/>
              <a:gd name="connsiteY2" fmla="*/ 217133 h 1158042"/>
              <a:gd name="connsiteX3" fmla="*/ 579599 w 1071287"/>
              <a:gd name="connsiteY3" fmla="*/ 430212 h 1158042"/>
              <a:gd name="connsiteX4" fmla="*/ 579599 w 1071287"/>
              <a:gd name="connsiteY4" fmla="*/ 550069 h 1158042"/>
              <a:gd name="connsiteX5" fmla="*/ 767781 w 1071287"/>
              <a:gd name="connsiteY5" fmla="*/ 550069 h 1158042"/>
              <a:gd name="connsiteX6" fmla="*/ 898060 w 1071287"/>
              <a:gd name="connsiteY6" fmla="*/ 680349 h 1158042"/>
              <a:gd name="connsiteX7" fmla="*/ 898060 w 1071287"/>
              <a:gd name="connsiteY7" fmla="*/ 680349 h 1158042"/>
              <a:gd name="connsiteX8" fmla="*/ 898060 w 1071287"/>
              <a:gd name="connsiteY8" fmla="*/ 727828 h 1158042"/>
              <a:gd name="connsiteX9" fmla="*/ 1066555 w 1071287"/>
              <a:gd name="connsiteY9" fmla="*/ 984913 h 1158042"/>
              <a:gd name="connsiteX10" fmla="*/ 854634 w 1071287"/>
              <a:gd name="connsiteY10" fmla="*/ 1158040 h 1158042"/>
              <a:gd name="connsiteX11" fmla="*/ 636922 w 1071287"/>
              <a:gd name="connsiteY11" fmla="*/ 940908 h 1158042"/>
              <a:gd name="connsiteX12" fmla="*/ 811207 w 1071287"/>
              <a:gd name="connsiteY12" fmla="*/ 727828 h 1158042"/>
              <a:gd name="connsiteX13" fmla="*/ 811207 w 1071287"/>
              <a:gd name="connsiteY13" fmla="*/ 680349 h 1158042"/>
              <a:gd name="connsiteX14" fmla="*/ 767781 w 1071287"/>
              <a:gd name="connsiteY14" fmla="*/ 636922 h 1158042"/>
              <a:gd name="connsiteX15" fmla="*/ 304565 w 1071287"/>
              <a:gd name="connsiteY15" fmla="*/ 636922 h 1158042"/>
              <a:gd name="connsiteX16" fmla="*/ 261138 w 1071287"/>
              <a:gd name="connsiteY16" fmla="*/ 680349 h 1158042"/>
              <a:gd name="connsiteX17" fmla="*/ 261138 w 1071287"/>
              <a:gd name="connsiteY17" fmla="*/ 727828 h 1158042"/>
              <a:gd name="connsiteX18" fmla="*/ 429633 w 1071287"/>
              <a:gd name="connsiteY18" fmla="*/ 984913 h 1158042"/>
              <a:gd name="connsiteX19" fmla="*/ 217712 w 1071287"/>
              <a:gd name="connsiteY19" fmla="*/ 1158040 h 1158042"/>
              <a:gd name="connsiteX20" fmla="*/ 0 w 1071287"/>
              <a:gd name="connsiteY20" fmla="*/ 941487 h 1158042"/>
              <a:gd name="connsiteX21" fmla="*/ 174285 w 1071287"/>
              <a:gd name="connsiteY21" fmla="*/ 728407 h 1158042"/>
              <a:gd name="connsiteX22" fmla="*/ 174285 w 1071287"/>
              <a:gd name="connsiteY22" fmla="*/ 680928 h 1158042"/>
              <a:gd name="connsiteX23" fmla="*/ 304565 w 1071287"/>
              <a:gd name="connsiteY23" fmla="*/ 550648 h 1158042"/>
              <a:gd name="connsiteX24" fmla="*/ 492746 w 1071287"/>
              <a:gd name="connsiteY24" fmla="*/ 550648 h 1158042"/>
              <a:gd name="connsiteX25" fmla="*/ 492746 w 1071287"/>
              <a:gd name="connsiteY25" fmla="*/ 430791 h 1158042"/>
              <a:gd name="connsiteX26" fmla="*/ 319040 w 1071287"/>
              <a:gd name="connsiteY26" fmla="*/ 217712 h 115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71287" h="1158042">
                <a:moveTo>
                  <a:pt x="318461" y="217133"/>
                </a:moveTo>
                <a:cubicBezTo>
                  <a:pt x="318461" y="97275"/>
                  <a:pt x="415736" y="0"/>
                  <a:pt x="536173" y="0"/>
                </a:cubicBezTo>
                <a:cubicBezTo>
                  <a:pt x="656030" y="0"/>
                  <a:pt x="753305" y="97275"/>
                  <a:pt x="753305" y="217133"/>
                </a:cubicBezTo>
                <a:cubicBezTo>
                  <a:pt x="753305" y="320198"/>
                  <a:pt x="680349" y="409367"/>
                  <a:pt x="579599" y="430212"/>
                </a:cubicBezTo>
                <a:lnTo>
                  <a:pt x="579599" y="550069"/>
                </a:lnTo>
                <a:lnTo>
                  <a:pt x="767781" y="550069"/>
                </a:lnTo>
                <a:cubicBezTo>
                  <a:pt x="839579" y="550069"/>
                  <a:pt x="898060" y="608550"/>
                  <a:pt x="898060" y="680349"/>
                </a:cubicBezTo>
                <a:lnTo>
                  <a:pt x="898060" y="680349"/>
                </a:lnTo>
                <a:lnTo>
                  <a:pt x="898060" y="727828"/>
                </a:lnTo>
                <a:cubicBezTo>
                  <a:pt x="1015601" y="752147"/>
                  <a:pt x="1091453" y="867372"/>
                  <a:pt x="1066555" y="984913"/>
                </a:cubicBezTo>
                <a:cubicBezTo>
                  <a:pt x="1045710" y="1085663"/>
                  <a:pt x="957120" y="1158040"/>
                  <a:pt x="854634" y="1158040"/>
                </a:cubicBezTo>
                <a:cubicBezTo>
                  <a:pt x="734776" y="1158040"/>
                  <a:pt x="637501" y="1061344"/>
                  <a:pt x="636922" y="940908"/>
                </a:cubicBezTo>
                <a:cubicBezTo>
                  <a:pt x="636922" y="837263"/>
                  <a:pt x="709300" y="748094"/>
                  <a:pt x="811207" y="727828"/>
                </a:cubicBezTo>
                <a:lnTo>
                  <a:pt x="811207" y="680349"/>
                </a:lnTo>
                <a:cubicBezTo>
                  <a:pt x="811207" y="656609"/>
                  <a:pt x="791520" y="636922"/>
                  <a:pt x="767781" y="636922"/>
                </a:cubicBezTo>
                <a:lnTo>
                  <a:pt x="304565" y="636922"/>
                </a:lnTo>
                <a:cubicBezTo>
                  <a:pt x="280825" y="636922"/>
                  <a:pt x="261138" y="656609"/>
                  <a:pt x="261138" y="680349"/>
                </a:cubicBezTo>
                <a:lnTo>
                  <a:pt x="261138" y="727828"/>
                </a:lnTo>
                <a:cubicBezTo>
                  <a:pt x="378679" y="752147"/>
                  <a:pt x="454531" y="867372"/>
                  <a:pt x="429633" y="984913"/>
                </a:cubicBezTo>
                <a:cubicBezTo>
                  <a:pt x="408788" y="1085663"/>
                  <a:pt x="320198" y="1158040"/>
                  <a:pt x="217712" y="1158040"/>
                </a:cubicBezTo>
                <a:cubicBezTo>
                  <a:pt x="97854" y="1158619"/>
                  <a:pt x="0" y="1061344"/>
                  <a:pt x="0" y="941487"/>
                </a:cubicBezTo>
                <a:cubicBezTo>
                  <a:pt x="0" y="837842"/>
                  <a:pt x="72378" y="748673"/>
                  <a:pt x="174285" y="728407"/>
                </a:cubicBezTo>
                <a:lnTo>
                  <a:pt x="174285" y="680928"/>
                </a:lnTo>
                <a:cubicBezTo>
                  <a:pt x="174285" y="609129"/>
                  <a:pt x="232766" y="550648"/>
                  <a:pt x="304565" y="550648"/>
                </a:cubicBezTo>
                <a:lnTo>
                  <a:pt x="492746" y="550648"/>
                </a:lnTo>
                <a:lnTo>
                  <a:pt x="492746" y="430791"/>
                </a:lnTo>
                <a:cubicBezTo>
                  <a:pt x="391418" y="409946"/>
                  <a:pt x="319040" y="321356"/>
                  <a:pt x="319040" y="217712"/>
                </a:cubicBezTo>
                <a:close/>
              </a:path>
            </a:pathLst>
          </a:custGeom>
          <a:solidFill>
            <a:srgbClr val="F4F3F5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7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37" name="Graphic 82">
            <a:extLst>
              <a:ext uri="{FF2B5EF4-FFF2-40B4-BE49-F238E27FC236}">
                <a16:creationId xmlns:a16="http://schemas.microsoft.com/office/drawing/2014/main" id="{BC827827-8472-4CDD-F621-B84B4EED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742281" y="2606601"/>
            <a:ext cx="182909" cy="197721"/>
          </a:xfrm>
          <a:custGeom>
            <a:avLst/>
            <a:gdLst>
              <a:gd name="connsiteX0" fmla="*/ 318461 w 1071287"/>
              <a:gd name="connsiteY0" fmla="*/ 217133 h 1158042"/>
              <a:gd name="connsiteX1" fmla="*/ 536173 w 1071287"/>
              <a:gd name="connsiteY1" fmla="*/ 0 h 1158042"/>
              <a:gd name="connsiteX2" fmla="*/ 753305 w 1071287"/>
              <a:gd name="connsiteY2" fmla="*/ 217133 h 1158042"/>
              <a:gd name="connsiteX3" fmla="*/ 579599 w 1071287"/>
              <a:gd name="connsiteY3" fmla="*/ 430212 h 1158042"/>
              <a:gd name="connsiteX4" fmla="*/ 579599 w 1071287"/>
              <a:gd name="connsiteY4" fmla="*/ 550069 h 1158042"/>
              <a:gd name="connsiteX5" fmla="*/ 767781 w 1071287"/>
              <a:gd name="connsiteY5" fmla="*/ 550069 h 1158042"/>
              <a:gd name="connsiteX6" fmla="*/ 898060 w 1071287"/>
              <a:gd name="connsiteY6" fmla="*/ 680349 h 1158042"/>
              <a:gd name="connsiteX7" fmla="*/ 898060 w 1071287"/>
              <a:gd name="connsiteY7" fmla="*/ 680349 h 1158042"/>
              <a:gd name="connsiteX8" fmla="*/ 898060 w 1071287"/>
              <a:gd name="connsiteY8" fmla="*/ 727828 h 1158042"/>
              <a:gd name="connsiteX9" fmla="*/ 1066555 w 1071287"/>
              <a:gd name="connsiteY9" fmla="*/ 984913 h 1158042"/>
              <a:gd name="connsiteX10" fmla="*/ 854634 w 1071287"/>
              <a:gd name="connsiteY10" fmla="*/ 1158040 h 1158042"/>
              <a:gd name="connsiteX11" fmla="*/ 636922 w 1071287"/>
              <a:gd name="connsiteY11" fmla="*/ 940908 h 1158042"/>
              <a:gd name="connsiteX12" fmla="*/ 811207 w 1071287"/>
              <a:gd name="connsiteY12" fmla="*/ 727828 h 1158042"/>
              <a:gd name="connsiteX13" fmla="*/ 811207 w 1071287"/>
              <a:gd name="connsiteY13" fmla="*/ 680349 h 1158042"/>
              <a:gd name="connsiteX14" fmla="*/ 767781 w 1071287"/>
              <a:gd name="connsiteY14" fmla="*/ 636922 h 1158042"/>
              <a:gd name="connsiteX15" fmla="*/ 304565 w 1071287"/>
              <a:gd name="connsiteY15" fmla="*/ 636922 h 1158042"/>
              <a:gd name="connsiteX16" fmla="*/ 261138 w 1071287"/>
              <a:gd name="connsiteY16" fmla="*/ 680349 h 1158042"/>
              <a:gd name="connsiteX17" fmla="*/ 261138 w 1071287"/>
              <a:gd name="connsiteY17" fmla="*/ 727828 h 1158042"/>
              <a:gd name="connsiteX18" fmla="*/ 429633 w 1071287"/>
              <a:gd name="connsiteY18" fmla="*/ 984913 h 1158042"/>
              <a:gd name="connsiteX19" fmla="*/ 217712 w 1071287"/>
              <a:gd name="connsiteY19" fmla="*/ 1158040 h 1158042"/>
              <a:gd name="connsiteX20" fmla="*/ 0 w 1071287"/>
              <a:gd name="connsiteY20" fmla="*/ 941487 h 1158042"/>
              <a:gd name="connsiteX21" fmla="*/ 174285 w 1071287"/>
              <a:gd name="connsiteY21" fmla="*/ 728407 h 1158042"/>
              <a:gd name="connsiteX22" fmla="*/ 174285 w 1071287"/>
              <a:gd name="connsiteY22" fmla="*/ 680928 h 1158042"/>
              <a:gd name="connsiteX23" fmla="*/ 304565 w 1071287"/>
              <a:gd name="connsiteY23" fmla="*/ 550648 h 1158042"/>
              <a:gd name="connsiteX24" fmla="*/ 492746 w 1071287"/>
              <a:gd name="connsiteY24" fmla="*/ 550648 h 1158042"/>
              <a:gd name="connsiteX25" fmla="*/ 492746 w 1071287"/>
              <a:gd name="connsiteY25" fmla="*/ 430791 h 1158042"/>
              <a:gd name="connsiteX26" fmla="*/ 319040 w 1071287"/>
              <a:gd name="connsiteY26" fmla="*/ 217712 h 115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71287" h="1158042">
                <a:moveTo>
                  <a:pt x="318461" y="217133"/>
                </a:moveTo>
                <a:cubicBezTo>
                  <a:pt x="318461" y="97275"/>
                  <a:pt x="415736" y="0"/>
                  <a:pt x="536173" y="0"/>
                </a:cubicBezTo>
                <a:cubicBezTo>
                  <a:pt x="656030" y="0"/>
                  <a:pt x="753305" y="97275"/>
                  <a:pt x="753305" y="217133"/>
                </a:cubicBezTo>
                <a:cubicBezTo>
                  <a:pt x="753305" y="320198"/>
                  <a:pt x="680349" y="409367"/>
                  <a:pt x="579599" y="430212"/>
                </a:cubicBezTo>
                <a:lnTo>
                  <a:pt x="579599" y="550069"/>
                </a:lnTo>
                <a:lnTo>
                  <a:pt x="767781" y="550069"/>
                </a:lnTo>
                <a:cubicBezTo>
                  <a:pt x="839579" y="550069"/>
                  <a:pt x="898060" y="608550"/>
                  <a:pt x="898060" y="680349"/>
                </a:cubicBezTo>
                <a:lnTo>
                  <a:pt x="898060" y="680349"/>
                </a:lnTo>
                <a:lnTo>
                  <a:pt x="898060" y="727828"/>
                </a:lnTo>
                <a:cubicBezTo>
                  <a:pt x="1015601" y="752147"/>
                  <a:pt x="1091453" y="867372"/>
                  <a:pt x="1066555" y="984913"/>
                </a:cubicBezTo>
                <a:cubicBezTo>
                  <a:pt x="1045710" y="1085663"/>
                  <a:pt x="957120" y="1158040"/>
                  <a:pt x="854634" y="1158040"/>
                </a:cubicBezTo>
                <a:cubicBezTo>
                  <a:pt x="734776" y="1158040"/>
                  <a:pt x="637501" y="1061344"/>
                  <a:pt x="636922" y="940908"/>
                </a:cubicBezTo>
                <a:cubicBezTo>
                  <a:pt x="636922" y="837263"/>
                  <a:pt x="709300" y="748094"/>
                  <a:pt x="811207" y="727828"/>
                </a:cubicBezTo>
                <a:lnTo>
                  <a:pt x="811207" y="680349"/>
                </a:lnTo>
                <a:cubicBezTo>
                  <a:pt x="811207" y="656609"/>
                  <a:pt x="791520" y="636922"/>
                  <a:pt x="767781" y="636922"/>
                </a:cubicBezTo>
                <a:lnTo>
                  <a:pt x="304565" y="636922"/>
                </a:lnTo>
                <a:cubicBezTo>
                  <a:pt x="280825" y="636922"/>
                  <a:pt x="261138" y="656609"/>
                  <a:pt x="261138" y="680349"/>
                </a:cubicBezTo>
                <a:lnTo>
                  <a:pt x="261138" y="727828"/>
                </a:lnTo>
                <a:cubicBezTo>
                  <a:pt x="378679" y="752147"/>
                  <a:pt x="454531" y="867372"/>
                  <a:pt x="429633" y="984913"/>
                </a:cubicBezTo>
                <a:cubicBezTo>
                  <a:pt x="408788" y="1085663"/>
                  <a:pt x="320198" y="1158040"/>
                  <a:pt x="217712" y="1158040"/>
                </a:cubicBezTo>
                <a:cubicBezTo>
                  <a:pt x="97854" y="1158619"/>
                  <a:pt x="0" y="1061344"/>
                  <a:pt x="0" y="941487"/>
                </a:cubicBezTo>
                <a:cubicBezTo>
                  <a:pt x="0" y="837842"/>
                  <a:pt x="72378" y="748673"/>
                  <a:pt x="174285" y="728407"/>
                </a:cubicBezTo>
                <a:lnTo>
                  <a:pt x="174285" y="680928"/>
                </a:lnTo>
                <a:cubicBezTo>
                  <a:pt x="174285" y="609129"/>
                  <a:pt x="232766" y="550648"/>
                  <a:pt x="304565" y="550648"/>
                </a:cubicBezTo>
                <a:lnTo>
                  <a:pt x="492746" y="550648"/>
                </a:lnTo>
                <a:lnTo>
                  <a:pt x="492746" y="430791"/>
                </a:lnTo>
                <a:cubicBezTo>
                  <a:pt x="391418" y="409946"/>
                  <a:pt x="319040" y="321356"/>
                  <a:pt x="319040" y="217712"/>
                </a:cubicBezTo>
                <a:close/>
              </a:path>
            </a:pathLst>
          </a:custGeom>
          <a:solidFill>
            <a:srgbClr val="F4F3F5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7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40" name="Graphic 82">
            <a:extLst>
              <a:ext uri="{FF2B5EF4-FFF2-40B4-BE49-F238E27FC236}">
                <a16:creationId xmlns:a16="http://schemas.microsoft.com/office/drawing/2014/main" id="{45F52CFB-1125-9454-92BF-A5505754B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727145" y="2460332"/>
            <a:ext cx="182909" cy="197721"/>
          </a:xfrm>
          <a:custGeom>
            <a:avLst/>
            <a:gdLst>
              <a:gd name="connsiteX0" fmla="*/ 318461 w 1071287"/>
              <a:gd name="connsiteY0" fmla="*/ 217133 h 1158042"/>
              <a:gd name="connsiteX1" fmla="*/ 536173 w 1071287"/>
              <a:gd name="connsiteY1" fmla="*/ 0 h 1158042"/>
              <a:gd name="connsiteX2" fmla="*/ 753305 w 1071287"/>
              <a:gd name="connsiteY2" fmla="*/ 217133 h 1158042"/>
              <a:gd name="connsiteX3" fmla="*/ 579599 w 1071287"/>
              <a:gd name="connsiteY3" fmla="*/ 430212 h 1158042"/>
              <a:gd name="connsiteX4" fmla="*/ 579599 w 1071287"/>
              <a:gd name="connsiteY4" fmla="*/ 550069 h 1158042"/>
              <a:gd name="connsiteX5" fmla="*/ 767781 w 1071287"/>
              <a:gd name="connsiteY5" fmla="*/ 550069 h 1158042"/>
              <a:gd name="connsiteX6" fmla="*/ 898060 w 1071287"/>
              <a:gd name="connsiteY6" fmla="*/ 680349 h 1158042"/>
              <a:gd name="connsiteX7" fmla="*/ 898060 w 1071287"/>
              <a:gd name="connsiteY7" fmla="*/ 680349 h 1158042"/>
              <a:gd name="connsiteX8" fmla="*/ 898060 w 1071287"/>
              <a:gd name="connsiteY8" fmla="*/ 727828 h 1158042"/>
              <a:gd name="connsiteX9" fmla="*/ 1066555 w 1071287"/>
              <a:gd name="connsiteY9" fmla="*/ 984913 h 1158042"/>
              <a:gd name="connsiteX10" fmla="*/ 854634 w 1071287"/>
              <a:gd name="connsiteY10" fmla="*/ 1158040 h 1158042"/>
              <a:gd name="connsiteX11" fmla="*/ 636922 w 1071287"/>
              <a:gd name="connsiteY11" fmla="*/ 940908 h 1158042"/>
              <a:gd name="connsiteX12" fmla="*/ 811207 w 1071287"/>
              <a:gd name="connsiteY12" fmla="*/ 727828 h 1158042"/>
              <a:gd name="connsiteX13" fmla="*/ 811207 w 1071287"/>
              <a:gd name="connsiteY13" fmla="*/ 680349 h 1158042"/>
              <a:gd name="connsiteX14" fmla="*/ 767781 w 1071287"/>
              <a:gd name="connsiteY14" fmla="*/ 636922 h 1158042"/>
              <a:gd name="connsiteX15" fmla="*/ 304565 w 1071287"/>
              <a:gd name="connsiteY15" fmla="*/ 636922 h 1158042"/>
              <a:gd name="connsiteX16" fmla="*/ 261138 w 1071287"/>
              <a:gd name="connsiteY16" fmla="*/ 680349 h 1158042"/>
              <a:gd name="connsiteX17" fmla="*/ 261138 w 1071287"/>
              <a:gd name="connsiteY17" fmla="*/ 727828 h 1158042"/>
              <a:gd name="connsiteX18" fmla="*/ 429633 w 1071287"/>
              <a:gd name="connsiteY18" fmla="*/ 984913 h 1158042"/>
              <a:gd name="connsiteX19" fmla="*/ 217712 w 1071287"/>
              <a:gd name="connsiteY19" fmla="*/ 1158040 h 1158042"/>
              <a:gd name="connsiteX20" fmla="*/ 0 w 1071287"/>
              <a:gd name="connsiteY20" fmla="*/ 941487 h 1158042"/>
              <a:gd name="connsiteX21" fmla="*/ 174285 w 1071287"/>
              <a:gd name="connsiteY21" fmla="*/ 728407 h 1158042"/>
              <a:gd name="connsiteX22" fmla="*/ 174285 w 1071287"/>
              <a:gd name="connsiteY22" fmla="*/ 680928 h 1158042"/>
              <a:gd name="connsiteX23" fmla="*/ 304565 w 1071287"/>
              <a:gd name="connsiteY23" fmla="*/ 550648 h 1158042"/>
              <a:gd name="connsiteX24" fmla="*/ 492746 w 1071287"/>
              <a:gd name="connsiteY24" fmla="*/ 550648 h 1158042"/>
              <a:gd name="connsiteX25" fmla="*/ 492746 w 1071287"/>
              <a:gd name="connsiteY25" fmla="*/ 430791 h 1158042"/>
              <a:gd name="connsiteX26" fmla="*/ 319040 w 1071287"/>
              <a:gd name="connsiteY26" fmla="*/ 217712 h 115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71287" h="1158042">
                <a:moveTo>
                  <a:pt x="318461" y="217133"/>
                </a:moveTo>
                <a:cubicBezTo>
                  <a:pt x="318461" y="97275"/>
                  <a:pt x="415736" y="0"/>
                  <a:pt x="536173" y="0"/>
                </a:cubicBezTo>
                <a:cubicBezTo>
                  <a:pt x="656030" y="0"/>
                  <a:pt x="753305" y="97275"/>
                  <a:pt x="753305" y="217133"/>
                </a:cubicBezTo>
                <a:cubicBezTo>
                  <a:pt x="753305" y="320198"/>
                  <a:pt x="680349" y="409367"/>
                  <a:pt x="579599" y="430212"/>
                </a:cubicBezTo>
                <a:lnTo>
                  <a:pt x="579599" y="550069"/>
                </a:lnTo>
                <a:lnTo>
                  <a:pt x="767781" y="550069"/>
                </a:lnTo>
                <a:cubicBezTo>
                  <a:pt x="839579" y="550069"/>
                  <a:pt x="898060" y="608550"/>
                  <a:pt x="898060" y="680349"/>
                </a:cubicBezTo>
                <a:lnTo>
                  <a:pt x="898060" y="680349"/>
                </a:lnTo>
                <a:lnTo>
                  <a:pt x="898060" y="727828"/>
                </a:lnTo>
                <a:cubicBezTo>
                  <a:pt x="1015601" y="752147"/>
                  <a:pt x="1091453" y="867372"/>
                  <a:pt x="1066555" y="984913"/>
                </a:cubicBezTo>
                <a:cubicBezTo>
                  <a:pt x="1045710" y="1085663"/>
                  <a:pt x="957120" y="1158040"/>
                  <a:pt x="854634" y="1158040"/>
                </a:cubicBezTo>
                <a:cubicBezTo>
                  <a:pt x="734776" y="1158040"/>
                  <a:pt x="637501" y="1061344"/>
                  <a:pt x="636922" y="940908"/>
                </a:cubicBezTo>
                <a:cubicBezTo>
                  <a:pt x="636922" y="837263"/>
                  <a:pt x="709300" y="748094"/>
                  <a:pt x="811207" y="727828"/>
                </a:cubicBezTo>
                <a:lnTo>
                  <a:pt x="811207" y="680349"/>
                </a:lnTo>
                <a:cubicBezTo>
                  <a:pt x="811207" y="656609"/>
                  <a:pt x="791520" y="636922"/>
                  <a:pt x="767781" y="636922"/>
                </a:cubicBezTo>
                <a:lnTo>
                  <a:pt x="304565" y="636922"/>
                </a:lnTo>
                <a:cubicBezTo>
                  <a:pt x="280825" y="636922"/>
                  <a:pt x="261138" y="656609"/>
                  <a:pt x="261138" y="680349"/>
                </a:cubicBezTo>
                <a:lnTo>
                  <a:pt x="261138" y="727828"/>
                </a:lnTo>
                <a:cubicBezTo>
                  <a:pt x="378679" y="752147"/>
                  <a:pt x="454531" y="867372"/>
                  <a:pt x="429633" y="984913"/>
                </a:cubicBezTo>
                <a:cubicBezTo>
                  <a:pt x="408788" y="1085663"/>
                  <a:pt x="320198" y="1158040"/>
                  <a:pt x="217712" y="1158040"/>
                </a:cubicBezTo>
                <a:cubicBezTo>
                  <a:pt x="97854" y="1158619"/>
                  <a:pt x="0" y="1061344"/>
                  <a:pt x="0" y="941487"/>
                </a:cubicBezTo>
                <a:cubicBezTo>
                  <a:pt x="0" y="837842"/>
                  <a:pt x="72378" y="748673"/>
                  <a:pt x="174285" y="728407"/>
                </a:cubicBezTo>
                <a:lnTo>
                  <a:pt x="174285" y="680928"/>
                </a:lnTo>
                <a:cubicBezTo>
                  <a:pt x="174285" y="609129"/>
                  <a:pt x="232766" y="550648"/>
                  <a:pt x="304565" y="550648"/>
                </a:cubicBezTo>
                <a:lnTo>
                  <a:pt x="492746" y="550648"/>
                </a:lnTo>
                <a:lnTo>
                  <a:pt x="492746" y="430791"/>
                </a:lnTo>
                <a:cubicBezTo>
                  <a:pt x="391418" y="409946"/>
                  <a:pt x="319040" y="321356"/>
                  <a:pt x="319040" y="217712"/>
                </a:cubicBezTo>
                <a:close/>
              </a:path>
            </a:pathLst>
          </a:custGeom>
          <a:solidFill>
            <a:srgbClr val="F4F3F5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7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43" name="Graphic 82">
            <a:extLst>
              <a:ext uri="{FF2B5EF4-FFF2-40B4-BE49-F238E27FC236}">
                <a16:creationId xmlns:a16="http://schemas.microsoft.com/office/drawing/2014/main" id="{2904F0BA-2F69-CFE9-2DBE-19F879903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57493" y="5204328"/>
            <a:ext cx="182909" cy="197721"/>
          </a:xfrm>
          <a:custGeom>
            <a:avLst/>
            <a:gdLst>
              <a:gd name="connsiteX0" fmla="*/ 318461 w 1071287"/>
              <a:gd name="connsiteY0" fmla="*/ 217133 h 1158042"/>
              <a:gd name="connsiteX1" fmla="*/ 536173 w 1071287"/>
              <a:gd name="connsiteY1" fmla="*/ 0 h 1158042"/>
              <a:gd name="connsiteX2" fmla="*/ 753305 w 1071287"/>
              <a:gd name="connsiteY2" fmla="*/ 217133 h 1158042"/>
              <a:gd name="connsiteX3" fmla="*/ 579599 w 1071287"/>
              <a:gd name="connsiteY3" fmla="*/ 430212 h 1158042"/>
              <a:gd name="connsiteX4" fmla="*/ 579599 w 1071287"/>
              <a:gd name="connsiteY4" fmla="*/ 550069 h 1158042"/>
              <a:gd name="connsiteX5" fmla="*/ 767781 w 1071287"/>
              <a:gd name="connsiteY5" fmla="*/ 550069 h 1158042"/>
              <a:gd name="connsiteX6" fmla="*/ 898060 w 1071287"/>
              <a:gd name="connsiteY6" fmla="*/ 680349 h 1158042"/>
              <a:gd name="connsiteX7" fmla="*/ 898060 w 1071287"/>
              <a:gd name="connsiteY7" fmla="*/ 680349 h 1158042"/>
              <a:gd name="connsiteX8" fmla="*/ 898060 w 1071287"/>
              <a:gd name="connsiteY8" fmla="*/ 727828 h 1158042"/>
              <a:gd name="connsiteX9" fmla="*/ 1066555 w 1071287"/>
              <a:gd name="connsiteY9" fmla="*/ 984913 h 1158042"/>
              <a:gd name="connsiteX10" fmla="*/ 854634 w 1071287"/>
              <a:gd name="connsiteY10" fmla="*/ 1158040 h 1158042"/>
              <a:gd name="connsiteX11" fmla="*/ 636922 w 1071287"/>
              <a:gd name="connsiteY11" fmla="*/ 940908 h 1158042"/>
              <a:gd name="connsiteX12" fmla="*/ 811207 w 1071287"/>
              <a:gd name="connsiteY12" fmla="*/ 727828 h 1158042"/>
              <a:gd name="connsiteX13" fmla="*/ 811207 w 1071287"/>
              <a:gd name="connsiteY13" fmla="*/ 680349 h 1158042"/>
              <a:gd name="connsiteX14" fmla="*/ 767781 w 1071287"/>
              <a:gd name="connsiteY14" fmla="*/ 636922 h 1158042"/>
              <a:gd name="connsiteX15" fmla="*/ 304565 w 1071287"/>
              <a:gd name="connsiteY15" fmla="*/ 636922 h 1158042"/>
              <a:gd name="connsiteX16" fmla="*/ 261138 w 1071287"/>
              <a:gd name="connsiteY16" fmla="*/ 680349 h 1158042"/>
              <a:gd name="connsiteX17" fmla="*/ 261138 w 1071287"/>
              <a:gd name="connsiteY17" fmla="*/ 727828 h 1158042"/>
              <a:gd name="connsiteX18" fmla="*/ 429633 w 1071287"/>
              <a:gd name="connsiteY18" fmla="*/ 984913 h 1158042"/>
              <a:gd name="connsiteX19" fmla="*/ 217712 w 1071287"/>
              <a:gd name="connsiteY19" fmla="*/ 1158040 h 1158042"/>
              <a:gd name="connsiteX20" fmla="*/ 0 w 1071287"/>
              <a:gd name="connsiteY20" fmla="*/ 941487 h 1158042"/>
              <a:gd name="connsiteX21" fmla="*/ 174285 w 1071287"/>
              <a:gd name="connsiteY21" fmla="*/ 728407 h 1158042"/>
              <a:gd name="connsiteX22" fmla="*/ 174285 w 1071287"/>
              <a:gd name="connsiteY22" fmla="*/ 680928 h 1158042"/>
              <a:gd name="connsiteX23" fmla="*/ 304565 w 1071287"/>
              <a:gd name="connsiteY23" fmla="*/ 550648 h 1158042"/>
              <a:gd name="connsiteX24" fmla="*/ 492746 w 1071287"/>
              <a:gd name="connsiteY24" fmla="*/ 550648 h 1158042"/>
              <a:gd name="connsiteX25" fmla="*/ 492746 w 1071287"/>
              <a:gd name="connsiteY25" fmla="*/ 430791 h 1158042"/>
              <a:gd name="connsiteX26" fmla="*/ 319040 w 1071287"/>
              <a:gd name="connsiteY26" fmla="*/ 217712 h 115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71287" h="1158042">
                <a:moveTo>
                  <a:pt x="318461" y="217133"/>
                </a:moveTo>
                <a:cubicBezTo>
                  <a:pt x="318461" y="97275"/>
                  <a:pt x="415736" y="0"/>
                  <a:pt x="536173" y="0"/>
                </a:cubicBezTo>
                <a:cubicBezTo>
                  <a:pt x="656030" y="0"/>
                  <a:pt x="753305" y="97275"/>
                  <a:pt x="753305" y="217133"/>
                </a:cubicBezTo>
                <a:cubicBezTo>
                  <a:pt x="753305" y="320198"/>
                  <a:pt x="680349" y="409367"/>
                  <a:pt x="579599" y="430212"/>
                </a:cubicBezTo>
                <a:lnTo>
                  <a:pt x="579599" y="550069"/>
                </a:lnTo>
                <a:lnTo>
                  <a:pt x="767781" y="550069"/>
                </a:lnTo>
                <a:cubicBezTo>
                  <a:pt x="839579" y="550069"/>
                  <a:pt x="898060" y="608550"/>
                  <a:pt x="898060" y="680349"/>
                </a:cubicBezTo>
                <a:lnTo>
                  <a:pt x="898060" y="680349"/>
                </a:lnTo>
                <a:lnTo>
                  <a:pt x="898060" y="727828"/>
                </a:lnTo>
                <a:cubicBezTo>
                  <a:pt x="1015601" y="752147"/>
                  <a:pt x="1091453" y="867372"/>
                  <a:pt x="1066555" y="984913"/>
                </a:cubicBezTo>
                <a:cubicBezTo>
                  <a:pt x="1045710" y="1085663"/>
                  <a:pt x="957120" y="1158040"/>
                  <a:pt x="854634" y="1158040"/>
                </a:cubicBezTo>
                <a:cubicBezTo>
                  <a:pt x="734776" y="1158040"/>
                  <a:pt x="637501" y="1061344"/>
                  <a:pt x="636922" y="940908"/>
                </a:cubicBezTo>
                <a:cubicBezTo>
                  <a:pt x="636922" y="837263"/>
                  <a:pt x="709300" y="748094"/>
                  <a:pt x="811207" y="727828"/>
                </a:cubicBezTo>
                <a:lnTo>
                  <a:pt x="811207" y="680349"/>
                </a:lnTo>
                <a:cubicBezTo>
                  <a:pt x="811207" y="656609"/>
                  <a:pt x="791520" y="636922"/>
                  <a:pt x="767781" y="636922"/>
                </a:cubicBezTo>
                <a:lnTo>
                  <a:pt x="304565" y="636922"/>
                </a:lnTo>
                <a:cubicBezTo>
                  <a:pt x="280825" y="636922"/>
                  <a:pt x="261138" y="656609"/>
                  <a:pt x="261138" y="680349"/>
                </a:cubicBezTo>
                <a:lnTo>
                  <a:pt x="261138" y="727828"/>
                </a:lnTo>
                <a:cubicBezTo>
                  <a:pt x="378679" y="752147"/>
                  <a:pt x="454531" y="867372"/>
                  <a:pt x="429633" y="984913"/>
                </a:cubicBezTo>
                <a:cubicBezTo>
                  <a:pt x="408788" y="1085663"/>
                  <a:pt x="320198" y="1158040"/>
                  <a:pt x="217712" y="1158040"/>
                </a:cubicBezTo>
                <a:cubicBezTo>
                  <a:pt x="97854" y="1158619"/>
                  <a:pt x="0" y="1061344"/>
                  <a:pt x="0" y="941487"/>
                </a:cubicBezTo>
                <a:cubicBezTo>
                  <a:pt x="0" y="837842"/>
                  <a:pt x="72378" y="748673"/>
                  <a:pt x="174285" y="728407"/>
                </a:cubicBezTo>
                <a:lnTo>
                  <a:pt x="174285" y="680928"/>
                </a:lnTo>
                <a:cubicBezTo>
                  <a:pt x="174285" y="609129"/>
                  <a:pt x="232766" y="550648"/>
                  <a:pt x="304565" y="550648"/>
                </a:cubicBezTo>
                <a:lnTo>
                  <a:pt x="492746" y="550648"/>
                </a:lnTo>
                <a:lnTo>
                  <a:pt x="492746" y="430791"/>
                </a:lnTo>
                <a:cubicBezTo>
                  <a:pt x="391418" y="409946"/>
                  <a:pt x="319040" y="321356"/>
                  <a:pt x="319040" y="217712"/>
                </a:cubicBezTo>
                <a:close/>
              </a:path>
            </a:pathLst>
          </a:custGeom>
          <a:solidFill>
            <a:srgbClr val="F4F3F5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7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46" name="Graphic 82">
            <a:extLst>
              <a:ext uri="{FF2B5EF4-FFF2-40B4-BE49-F238E27FC236}">
                <a16:creationId xmlns:a16="http://schemas.microsoft.com/office/drawing/2014/main" id="{313A4343-80E4-907C-BC36-E8276042B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518316" y="4203390"/>
            <a:ext cx="110012" cy="118920"/>
          </a:xfrm>
          <a:custGeom>
            <a:avLst/>
            <a:gdLst>
              <a:gd name="connsiteX0" fmla="*/ 318461 w 1071287"/>
              <a:gd name="connsiteY0" fmla="*/ 217133 h 1158042"/>
              <a:gd name="connsiteX1" fmla="*/ 536173 w 1071287"/>
              <a:gd name="connsiteY1" fmla="*/ 0 h 1158042"/>
              <a:gd name="connsiteX2" fmla="*/ 753305 w 1071287"/>
              <a:gd name="connsiteY2" fmla="*/ 217133 h 1158042"/>
              <a:gd name="connsiteX3" fmla="*/ 579599 w 1071287"/>
              <a:gd name="connsiteY3" fmla="*/ 430212 h 1158042"/>
              <a:gd name="connsiteX4" fmla="*/ 579599 w 1071287"/>
              <a:gd name="connsiteY4" fmla="*/ 550069 h 1158042"/>
              <a:gd name="connsiteX5" fmla="*/ 767781 w 1071287"/>
              <a:gd name="connsiteY5" fmla="*/ 550069 h 1158042"/>
              <a:gd name="connsiteX6" fmla="*/ 898060 w 1071287"/>
              <a:gd name="connsiteY6" fmla="*/ 680349 h 1158042"/>
              <a:gd name="connsiteX7" fmla="*/ 898060 w 1071287"/>
              <a:gd name="connsiteY7" fmla="*/ 680349 h 1158042"/>
              <a:gd name="connsiteX8" fmla="*/ 898060 w 1071287"/>
              <a:gd name="connsiteY8" fmla="*/ 727828 h 1158042"/>
              <a:gd name="connsiteX9" fmla="*/ 1066555 w 1071287"/>
              <a:gd name="connsiteY9" fmla="*/ 984913 h 1158042"/>
              <a:gd name="connsiteX10" fmla="*/ 854634 w 1071287"/>
              <a:gd name="connsiteY10" fmla="*/ 1158040 h 1158042"/>
              <a:gd name="connsiteX11" fmla="*/ 636922 w 1071287"/>
              <a:gd name="connsiteY11" fmla="*/ 940908 h 1158042"/>
              <a:gd name="connsiteX12" fmla="*/ 811207 w 1071287"/>
              <a:gd name="connsiteY12" fmla="*/ 727828 h 1158042"/>
              <a:gd name="connsiteX13" fmla="*/ 811207 w 1071287"/>
              <a:gd name="connsiteY13" fmla="*/ 680349 h 1158042"/>
              <a:gd name="connsiteX14" fmla="*/ 767781 w 1071287"/>
              <a:gd name="connsiteY14" fmla="*/ 636922 h 1158042"/>
              <a:gd name="connsiteX15" fmla="*/ 304565 w 1071287"/>
              <a:gd name="connsiteY15" fmla="*/ 636922 h 1158042"/>
              <a:gd name="connsiteX16" fmla="*/ 261138 w 1071287"/>
              <a:gd name="connsiteY16" fmla="*/ 680349 h 1158042"/>
              <a:gd name="connsiteX17" fmla="*/ 261138 w 1071287"/>
              <a:gd name="connsiteY17" fmla="*/ 727828 h 1158042"/>
              <a:gd name="connsiteX18" fmla="*/ 429633 w 1071287"/>
              <a:gd name="connsiteY18" fmla="*/ 984913 h 1158042"/>
              <a:gd name="connsiteX19" fmla="*/ 217712 w 1071287"/>
              <a:gd name="connsiteY19" fmla="*/ 1158040 h 1158042"/>
              <a:gd name="connsiteX20" fmla="*/ 0 w 1071287"/>
              <a:gd name="connsiteY20" fmla="*/ 941487 h 1158042"/>
              <a:gd name="connsiteX21" fmla="*/ 174285 w 1071287"/>
              <a:gd name="connsiteY21" fmla="*/ 728407 h 1158042"/>
              <a:gd name="connsiteX22" fmla="*/ 174285 w 1071287"/>
              <a:gd name="connsiteY22" fmla="*/ 680928 h 1158042"/>
              <a:gd name="connsiteX23" fmla="*/ 304565 w 1071287"/>
              <a:gd name="connsiteY23" fmla="*/ 550648 h 1158042"/>
              <a:gd name="connsiteX24" fmla="*/ 492746 w 1071287"/>
              <a:gd name="connsiteY24" fmla="*/ 550648 h 1158042"/>
              <a:gd name="connsiteX25" fmla="*/ 492746 w 1071287"/>
              <a:gd name="connsiteY25" fmla="*/ 430791 h 1158042"/>
              <a:gd name="connsiteX26" fmla="*/ 319040 w 1071287"/>
              <a:gd name="connsiteY26" fmla="*/ 217712 h 115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71287" h="1158042">
                <a:moveTo>
                  <a:pt x="318461" y="217133"/>
                </a:moveTo>
                <a:cubicBezTo>
                  <a:pt x="318461" y="97275"/>
                  <a:pt x="415736" y="0"/>
                  <a:pt x="536173" y="0"/>
                </a:cubicBezTo>
                <a:cubicBezTo>
                  <a:pt x="656030" y="0"/>
                  <a:pt x="753305" y="97275"/>
                  <a:pt x="753305" y="217133"/>
                </a:cubicBezTo>
                <a:cubicBezTo>
                  <a:pt x="753305" y="320198"/>
                  <a:pt x="680349" y="409367"/>
                  <a:pt x="579599" y="430212"/>
                </a:cubicBezTo>
                <a:lnTo>
                  <a:pt x="579599" y="550069"/>
                </a:lnTo>
                <a:lnTo>
                  <a:pt x="767781" y="550069"/>
                </a:lnTo>
                <a:cubicBezTo>
                  <a:pt x="839579" y="550069"/>
                  <a:pt x="898060" y="608550"/>
                  <a:pt x="898060" y="680349"/>
                </a:cubicBezTo>
                <a:lnTo>
                  <a:pt x="898060" y="680349"/>
                </a:lnTo>
                <a:lnTo>
                  <a:pt x="898060" y="727828"/>
                </a:lnTo>
                <a:cubicBezTo>
                  <a:pt x="1015601" y="752147"/>
                  <a:pt x="1091453" y="867372"/>
                  <a:pt x="1066555" y="984913"/>
                </a:cubicBezTo>
                <a:cubicBezTo>
                  <a:pt x="1045710" y="1085663"/>
                  <a:pt x="957120" y="1158040"/>
                  <a:pt x="854634" y="1158040"/>
                </a:cubicBezTo>
                <a:cubicBezTo>
                  <a:pt x="734776" y="1158040"/>
                  <a:pt x="637501" y="1061344"/>
                  <a:pt x="636922" y="940908"/>
                </a:cubicBezTo>
                <a:cubicBezTo>
                  <a:pt x="636922" y="837263"/>
                  <a:pt x="709300" y="748094"/>
                  <a:pt x="811207" y="727828"/>
                </a:cubicBezTo>
                <a:lnTo>
                  <a:pt x="811207" y="680349"/>
                </a:lnTo>
                <a:cubicBezTo>
                  <a:pt x="811207" y="656609"/>
                  <a:pt x="791520" y="636922"/>
                  <a:pt x="767781" y="636922"/>
                </a:cubicBezTo>
                <a:lnTo>
                  <a:pt x="304565" y="636922"/>
                </a:lnTo>
                <a:cubicBezTo>
                  <a:pt x="280825" y="636922"/>
                  <a:pt x="261138" y="656609"/>
                  <a:pt x="261138" y="680349"/>
                </a:cubicBezTo>
                <a:lnTo>
                  <a:pt x="261138" y="727828"/>
                </a:lnTo>
                <a:cubicBezTo>
                  <a:pt x="378679" y="752147"/>
                  <a:pt x="454531" y="867372"/>
                  <a:pt x="429633" y="984913"/>
                </a:cubicBezTo>
                <a:cubicBezTo>
                  <a:pt x="408788" y="1085663"/>
                  <a:pt x="320198" y="1158040"/>
                  <a:pt x="217712" y="1158040"/>
                </a:cubicBezTo>
                <a:cubicBezTo>
                  <a:pt x="97854" y="1158619"/>
                  <a:pt x="0" y="1061344"/>
                  <a:pt x="0" y="941487"/>
                </a:cubicBezTo>
                <a:cubicBezTo>
                  <a:pt x="0" y="837842"/>
                  <a:pt x="72378" y="748673"/>
                  <a:pt x="174285" y="728407"/>
                </a:cubicBezTo>
                <a:lnTo>
                  <a:pt x="174285" y="680928"/>
                </a:lnTo>
                <a:cubicBezTo>
                  <a:pt x="174285" y="609129"/>
                  <a:pt x="232766" y="550648"/>
                  <a:pt x="304565" y="550648"/>
                </a:cubicBezTo>
                <a:lnTo>
                  <a:pt x="492746" y="550648"/>
                </a:lnTo>
                <a:lnTo>
                  <a:pt x="492746" y="430791"/>
                </a:lnTo>
                <a:cubicBezTo>
                  <a:pt x="391418" y="409946"/>
                  <a:pt x="319040" y="321356"/>
                  <a:pt x="319040" y="217712"/>
                </a:cubicBezTo>
                <a:close/>
              </a:path>
            </a:pathLst>
          </a:custGeom>
          <a:solidFill>
            <a:srgbClr val="F4F3F5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7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49" name="Graphic 82">
            <a:extLst>
              <a:ext uri="{FF2B5EF4-FFF2-40B4-BE49-F238E27FC236}">
                <a16:creationId xmlns:a16="http://schemas.microsoft.com/office/drawing/2014/main" id="{2F07590D-0B6F-65B7-9CE0-FFBDE0C0B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21936" y="3205756"/>
            <a:ext cx="110012" cy="118920"/>
          </a:xfrm>
          <a:custGeom>
            <a:avLst/>
            <a:gdLst>
              <a:gd name="connsiteX0" fmla="*/ 318461 w 1071287"/>
              <a:gd name="connsiteY0" fmla="*/ 217133 h 1158042"/>
              <a:gd name="connsiteX1" fmla="*/ 536173 w 1071287"/>
              <a:gd name="connsiteY1" fmla="*/ 0 h 1158042"/>
              <a:gd name="connsiteX2" fmla="*/ 753305 w 1071287"/>
              <a:gd name="connsiteY2" fmla="*/ 217133 h 1158042"/>
              <a:gd name="connsiteX3" fmla="*/ 579599 w 1071287"/>
              <a:gd name="connsiteY3" fmla="*/ 430212 h 1158042"/>
              <a:gd name="connsiteX4" fmla="*/ 579599 w 1071287"/>
              <a:gd name="connsiteY4" fmla="*/ 550069 h 1158042"/>
              <a:gd name="connsiteX5" fmla="*/ 767781 w 1071287"/>
              <a:gd name="connsiteY5" fmla="*/ 550069 h 1158042"/>
              <a:gd name="connsiteX6" fmla="*/ 898060 w 1071287"/>
              <a:gd name="connsiteY6" fmla="*/ 680349 h 1158042"/>
              <a:gd name="connsiteX7" fmla="*/ 898060 w 1071287"/>
              <a:gd name="connsiteY7" fmla="*/ 680349 h 1158042"/>
              <a:gd name="connsiteX8" fmla="*/ 898060 w 1071287"/>
              <a:gd name="connsiteY8" fmla="*/ 727828 h 1158042"/>
              <a:gd name="connsiteX9" fmla="*/ 1066555 w 1071287"/>
              <a:gd name="connsiteY9" fmla="*/ 984913 h 1158042"/>
              <a:gd name="connsiteX10" fmla="*/ 854634 w 1071287"/>
              <a:gd name="connsiteY10" fmla="*/ 1158040 h 1158042"/>
              <a:gd name="connsiteX11" fmla="*/ 636922 w 1071287"/>
              <a:gd name="connsiteY11" fmla="*/ 940908 h 1158042"/>
              <a:gd name="connsiteX12" fmla="*/ 811207 w 1071287"/>
              <a:gd name="connsiteY12" fmla="*/ 727828 h 1158042"/>
              <a:gd name="connsiteX13" fmla="*/ 811207 w 1071287"/>
              <a:gd name="connsiteY13" fmla="*/ 680349 h 1158042"/>
              <a:gd name="connsiteX14" fmla="*/ 767781 w 1071287"/>
              <a:gd name="connsiteY14" fmla="*/ 636922 h 1158042"/>
              <a:gd name="connsiteX15" fmla="*/ 304565 w 1071287"/>
              <a:gd name="connsiteY15" fmla="*/ 636922 h 1158042"/>
              <a:gd name="connsiteX16" fmla="*/ 261138 w 1071287"/>
              <a:gd name="connsiteY16" fmla="*/ 680349 h 1158042"/>
              <a:gd name="connsiteX17" fmla="*/ 261138 w 1071287"/>
              <a:gd name="connsiteY17" fmla="*/ 727828 h 1158042"/>
              <a:gd name="connsiteX18" fmla="*/ 429633 w 1071287"/>
              <a:gd name="connsiteY18" fmla="*/ 984913 h 1158042"/>
              <a:gd name="connsiteX19" fmla="*/ 217712 w 1071287"/>
              <a:gd name="connsiteY19" fmla="*/ 1158040 h 1158042"/>
              <a:gd name="connsiteX20" fmla="*/ 0 w 1071287"/>
              <a:gd name="connsiteY20" fmla="*/ 941487 h 1158042"/>
              <a:gd name="connsiteX21" fmla="*/ 174285 w 1071287"/>
              <a:gd name="connsiteY21" fmla="*/ 728407 h 1158042"/>
              <a:gd name="connsiteX22" fmla="*/ 174285 w 1071287"/>
              <a:gd name="connsiteY22" fmla="*/ 680928 h 1158042"/>
              <a:gd name="connsiteX23" fmla="*/ 304565 w 1071287"/>
              <a:gd name="connsiteY23" fmla="*/ 550648 h 1158042"/>
              <a:gd name="connsiteX24" fmla="*/ 492746 w 1071287"/>
              <a:gd name="connsiteY24" fmla="*/ 550648 h 1158042"/>
              <a:gd name="connsiteX25" fmla="*/ 492746 w 1071287"/>
              <a:gd name="connsiteY25" fmla="*/ 430791 h 1158042"/>
              <a:gd name="connsiteX26" fmla="*/ 319040 w 1071287"/>
              <a:gd name="connsiteY26" fmla="*/ 217712 h 115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71287" h="1158042">
                <a:moveTo>
                  <a:pt x="318461" y="217133"/>
                </a:moveTo>
                <a:cubicBezTo>
                  <a:pt x="318461" y="97275"/>
                  <a:pt x="415736" y="0"/>
                  <a:pt x="536173" y="0"/>
                </a:cubicBezTo>
                <a:cubicBezTo>
                  <a:pt x="656030" y="0"/>
                  <a:pt x="753305" y="97275"/>
                  <a:pt x="753305" y="217133"/>
                </a:cubicBezTo>
                <a:cubicBezTo>
                  <a:pt x="753305" y="320198"/>
                  <a:pt x="680349" y="409367"/>
                  <a:pt x="579599" y="430212"/>
                </a:cubicBezTo>
                <a:lnTo>
                  <a:pt x="579599" y="550069"/>
                </a:lnTo>
                <a:lnTo>
                  <a:pt x="767781" y="550069"/>
                </a:lnTo>
                <a:cubicBezTo>
                  <a:pt x="839579" y="550069"/>
                  <a:pt x="898060" y="608550"/>
                  <a:pt x="898060" y="680349"/>
                </a:cubicBezTo>
                <a:lnTo>
                  <a:pt x="898060" y="680349"/>
                </a:lnTo>
                <a:lnTo>
                  <a:pt x="898060" y="727828"/>
                </a:lnTo>
                <a:cubicBezTo>
                  <a:pt x="1015601" y="752147"/>
                  <a:pt x="1091453" y="867372"/>
                  <a:pt x="1066555" y="984913"/>
                </a:cubicBezTo>
                <a:cubicBezTo>
                  <a:pt x="1045710" y="1085663"/>
                  <a:pt x="957120" y="1158040"/>
                  <a:pt x="854634" y="1158040"/>
                </a:cubicBezTo>
                <a:cubicBezTo>
                  <a:pt x="734776" y="1158040"/>
                  <a:pt x="637501" y="1061344"/>
                  <a:pt x="636922" y="940908"/>
                </a:cubicBezTo>
                <a:cubicBezTo>
                  <a:pt x="636922" y="837263"/>
                  <a:pt x="709300" y="748094"/>
                  <a:pt x="811207" y="727828"/>
                </a:cubicBezTo>
                <a:lnTo>
                  <a:pt x="811207" y="680349"/>
                </a:lnTo>
                <a:cubicBezTo>
                  <a:pt x="811207" y="656609"/>
                  <a:pt x="791520" y="636922"/>
                  <a:pt x="767781" y="636922"/>
                </a:cubicBezTo>
                <a:lnTo>
                  <a:pt x="304565" y="636922"/>
                </a:lnTo>
                <a:cubicBezTo>
                  <a:pt x="280825" y="636922"/>
                  <a:pt x="261138" y="656609"/>
                  <a:pt x="261138" y="680349"/>
                </a:cubicBezTo>
                <a:lnTo>
                  <a:pt x="261138" y="727828"/>
                </a:lnTo>
                <a:cubicBezTo>
                  <a:pt x="378679" y="752147"/>
                  <a:pt x="454531" y="867372"/>
                  <a:pt x="429633" y="984913"/>
                </a:cubicBezTo>
                <a:cubicBezTo>
                  <a:pt x="408788" y="1085663"/>
                  <a:pt x="320198" y="1158040"/>
                  <a:pt x="217712" y="1158040"/>
                </a:cubicBezTo>
                <a:cubicBezTo>
                  <a:pt x="97854" y="1158619"/>
                  <a:pt x="0" y="1061344"/>
                  <a:pt x="0" y="941487"/>
                </a:cubicBezTo>
                <a:cubicBezTo>
                  <a:pt x="0" y="837842"/>
                  <a:pt x="72378" y="748673"/>
                  <a:pt x="174285" y="728407"/>
                </a:cubicBezTo>
                <a:lnTo>
                  <a:pt x="174285" y="680928"/>
                </a:lnTo>
                <a:cubicBezTo>
                  <a:pt x="174285" y="609129"/>
                  <a:pt x="232766" y="550648"/>
                  <a:pt x="304565" y="550648"/>
                </a:cubicBezTo>
                <a:lnTo>
                  <a:pt x="492746" y="550648"/>
                </a:lnTo>
                <a:lnTo>
                  <a:pt x="492746" y="430791"/>
                </a:lnTo>
                <a:cubicBezTo>
                  <a:pt x="391418" y="409946"/>
                  <a:pt x="319040" y="321356"/>
                  <a:pt x="319040" y="217712"/>
                </a:cubicBezTo>
                <a:close/>
              </a:path>
            </a:pathLst>
          </a:custGeom>
          <a:solidFill>
            <a:srgbClr val="F4F3F5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7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52" name="Graphic 82">
            <a:extLst>
              <a:ext uri="{FF2B5EF4-FFF2-40B4-BE49-F238E27FC236}">
                <a16:creationId xmlns:a16="http://schemas.microsoft.com/office/drawing/2014/main" id="{C28A592E-13D4-2CA4-DD17-FFED02BBD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528417" y="5232795"/>
            <a:ext cx="110012" cy="118920"/>
          </a:xfrm>
          <a:custGeom>
            <a:avLst/>
            <a:gdLst>
              <a:gd name="connsiteX0" fmla="*/ 318461 w 1071287"/>
              <a:gd name="connsiteY0" fmla="*/ 217133 h 1158042"/>
              <a:gd name="connsiteX1" fmla="*/ 536173 w 1071287"/>
              <a:gd name="connsiteY1" fmla="*/ 0 h 1158042"/>
              <a:gd name="connsiteX2" fmla="*/ 753305 w 1071287"/>
              <a:gd name="connsiteY2" fmla="*/ 217133 h 1158042"/>
              <a:gd name="connsiteX3" fmla="*/ 579599 w 1071287"/>
              <a:gd name="connsiteY3" fmla="*/ 430212 h 1158042"/>
              <a:gd name="connsiteX4" fmla="*/ 579599 w 1071287"/>
              <a:gd name="connsiteY4" fmla="*/ 550069 h 1158042"/>
              <a:gd name="connsiteX5" fmla="*/ 767781 w 1071287"/>
              <a:gd name="connsiteY5" fmla="*/ 550069 h 1158042"/>
              <a:gd name="connsiteX6" fmla="*/ 898060 w 1071287"/>
              <a:gd name="connsiteY6" fmla="*/ 680349 h 1158042"/>
              <a:gd name="connsiteX7" fmla="*/ 898060 w 1071287"/>
              <a:gd name="connsiteY7" fmla="*/ 680349 h 1158042"/>
              <a:gd name="connsiteX8" fmla="*/ 898060 w 1071287"/>
              <a:gd name="connsiteY8" fmla="*/ 727828 h 1158042"/>
              <a:gd name="connsiteX9" fmla="*/ 1066555 w 1071287"/>
              <a:gd name="connsiteY9" fmla="*/ 984913 h 1158042"/>
              <a:gd name="connsiteX10" fmla="*/ 854634 w 1071287"/>
              <a:gd name="connsiteY10" fmla="*/ 1158040 h 1158042"/>
              <a:gd name="connsiteX11" fmla="*/ 636922 w 1071287"/>
              <a:gd name="connsiteY11" fmla="*/ 940908 h 1158042"/>
              <a:gd name="connsiteX12" fmla="*/ 811207 w 1071287"/>
              <a:gd name="connsiteY12" fmla="*/ 727828 h 1158042"/>
              <a:gd name="connsiteX13" fmla="*/ 811207 w 1071287"/>
              <a:gd name="connsiteY13" fmla="*/ 680349 h 1158042"/>
              <a:gd name="connsiteX14" fmla="*/ 767781 w 1071287"/>
              <a:gd name="connsiteY14" fmla="*/ 636922 h 1158042"/>
              <a:gd name="connsiteX15" fmla="*/ 304565 w 1071287"/>
              <a:gd name="connsiteY15" fmla="*/ 636922 h 1158042"/>
              <a:gd name="connsiteX16" fmla="*/ 261138 w 1071287"/>
              <a:gd name="connsiteY16" fmla="*/ 680349 h 1158042"/>
              <a:gd name="connsiteX17" fmla="*/ 261138 w 1071287"/>
              <a:gd name="connsiteY17" fmla="*/ 727828 h 1158042"/>
              <a:gd name="connsiteX18" fmla="*/ 429633 w 1071287"/>
              <a:gd name="connsiteY18" fmla="*/ 984913 h 1158042"/>
              <a:gd name="connsiteX19" fmla="*/ 217712 w 1071287"/>
              <a:gd name="connsiteY19" fmla="*/ 1158040 h 1158042"/>
              <a:gd name="connsiteX20" fmla="*/ 0 w 1071287"/>
              <a:gd name="connsiteY20" fmla="*/ 941487 h 1158042"/>
              <a:gd name="connsiteX21" fmla="*/ 174285 w 1071287"/>
              <a:gd name="connsiteY21" fmla="*/ 728407 h 1158042"/>
              <a:gd name="connsiteX22" fmla="*/ 174285 w 1071287"/>
              <a:gd name="connsiteY22" fmla="*/ 680928 h 1158042"/>
              <a:gd name="connsiteX23" fmla="*/ 304565 w 1071287"/>
              <a:gd name="connsiteY23" fmla="*/ 550648 h 1158042"/>
              <a:gd name="connsiteX24" fmla="*/ 492746 w 1071287"/>
              <a:gd name="connsiteY24" fmla="*/ 550648 h 1158042"/>
              <a:gd name="connsiteX25" fmla="*/ 492746 w 1071287"/>
              <a:gd name="connsiteY25" fmla="*/ 430791 h 1158042"/>
              <a:gd name="connsiteX26" fmla="*/ 319040 w 1071287"/>
              <a:gd name="connsiteY26" fmla="*/ 217712 h 115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71287" h="1158042">
                <a:moveTo>
                  <a:pt x="318461" y="217133"/>
                </a:moveTo>
                <a:cubicBezTo>
                  <a:pt x="318461" y="97275"/>
                  <a:pt x="415736" y="0"/>
                  <a:pt x="536173" y="0"/>
                </a:cubicBezTo>
                <a:cubicBezTo>
                  <a:pt x="656030" y="0"/>
                  <a:pt x="753305" y="97275"/>
                  <a:pt x="753305" y="217133"/>
                </a:cubicBezTo>
                <a:cubicBezTo>
                  <a:pt x="753305" y="320198"/>
                  <a:pt x="680349" y="409367"/>
                  <a:pt x="579599" y="430212"/>
                </a:cubicBezTo>
                <a:lnTo>
                  <a:pt x="579599" y="550069"/>
                </a:lnTo>
                <a:lnTo>
                  <a:pt x="767781" y="550069"/>
                </a:lnTo>
                <a:cubicBezTo>
                  <a:pt x="839579" y="550069"/>
                  <a:pt x="898060" y="608550"/>
                  <a:pt x="898060" y="680349"/>
                </a:cubicBezTo>
                <a:lnTo>
                  <a:pt x="898060" y="680349"/>
                </a:lnTo>
                <a:lnTo>
                  <a:pt x="898060" y="727828"/>
                </a:lnTo>
                <a:cubicBezTo>
                  <a:pt x="1015601" y="752147"/>
                  <a:pt x="1091453" y="867372"/>
                  <a:pt x="1066555" y="984913"/>
                </a:cubicBezTo>
                <a:cubicBezTo>
                  <a:pt x="1045710" y="1085663"/>
                  <a:pt x="957120" y="1158040"/>
                  <a:pt x="854634" y="1158040"/>
                </a:cubicBezTo>
                <a:cubicBezTo>
                  <a:pt x="734776" y="1158040"/>
                  <a:pt x="637501" y="1061344"/>
                  <a:pt x="636922" y="940908"/>
                </a:cubicBezTo>
                <a:cubicBezTo>
                  <a:pt x="636922" y="837263"/>
                  <a:pt x="709300" y="748094"/>
                  <a:pt x="811207" y="727828"/>
                </a:cubicBezTo>
                <a:lnTo>
                  <a:pt x="811207" y="680349"/>
                </a:lnTo>
                <a:cubicBezTo>
                  <a:pt x="811207" y="656609"/>
                  <a:pt x="791520" y="636922"/>
                  <a:pt x="767781" y="636922"/>
                </a:cubicBezTo>
                <a:lnTo>
                  <a:pt x="304565" y="636922"/>
                </a:lnTo>
                <a:cubicBezTo>
                  <a:pt x="280825" y="636922"/>
                  <a:pt x="261138" y="656609"/>
                  <a:pt x="261138" y="680349"/>
                </a:cubicBezTo>
                <a:lnTo>
                  <a:pt x="261138" y="727828"/>
                </a:lnTo>
                <a:cubicBezTo>
                  <a:pt x="378679" y="752147"/>
                  <a:pt x="454531" y="867372"/>
                  <a:pt x="429633" y="984913"/>
                </a:cubicBezTo>
                <a:cubicBezTo>
                  <a:pt x="408788" y="1085663"/>
                  <a:pt x="320198" y="1158040"/>
                  <a:pt x="217712" y="1158040"/>
                </a:cubicBezTo>
                <a:cubicBezTo>
                  <a:pt x="97854" y="1158619"/>
                  <a:pt x="0" y="1061344"/>
                  <a:pt x="0" y="941487"/>
                </a:cubicBezTo>
                <a:cubicBezTo>
                  <a:pt x="0" y="837842"/>
                  <a:pt x="72378" y="748673"/>
                  <a:pt x="174285" y="728407"/>
                </a:cubicBezTo>
                <a:lnTo>
                  <a:pt x="174285" y="680928"/>
                </a:lnTo>
                <a:cubicBezTo>
                  <a:pt x="174285" y="609129"/>
                  <a:pt x="232766" y="550648"/>
                  <a:pt x="304565" y="550648"/>
                </a:cubicBezTo>
                <a:lnTo>
                  <a:pt x="492746" y="550648"/>
                </a:lnTo>
                <a:lnTo>
                  <a:pt x="492746" y="430791"/>
                </a:lnTo>
                <a:cubicBezTo>
                  <a:pt x="391418" y="409946"/>
                  <a:pt x="319040" y="321356"/>
                  <a:pt x="319040" y="217712"/>
                </a:cubicBezTo>
                <a:close/>
              </a:path>
            </a:pathLst>
          </a:custGeom>
          <a:solidFill>
            <a:srgbClr val="F4F3F5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7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55" name="Graphic 82">
            <a:extLst>
              <a:ext uri="{FF2B5EF4-FFF2-40B4-BE49-F238E27FC236}">
                <a16:creationId xmlns:a16="http://schemas.microsoft.com/office/drawing/2014/main" id="{E7B4A325-3DAA-D4C3-45F6-344312E57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105297" y="5089821"/>
            <a:ext cx="110012" cy="118920"/>
          </a:xfrm>
          <a:custGeom>
            <a:avLst/>
            <a:gdLst>
              <a:gd name="connsiteX0" fmla="*/ 318461 w 1071287"/>
              <a:gd name="connsiteY0" fmla="*/ 217133 h 1158042"/>
              <a:gd name="connsiteX1" fmla="*/ 536173 w 1071287"/>
              <a:gd name="connsiteY1" fmla="*/ 0 h 1158042"/>
              <a:gd name="connsiteX2" fmla="*/ 753305 w 1071287"/>
              <a:gd name="connsiteY2" fmla="*/ 217133 h 1158042"/>
              <a:gd name="connsiteX3" fmla="*/ 579599 w 1071287"/>
              <a:gd name="connsiteY3" fmla="*/ 430212 h 1158042"/>
              <a:gd name="connsiteX4" fmla="*/ 579599 w 1071287"/>
              <a:gd name="connsiteY4" fmla="*/ 550069 h 1158042"/>
              <a:gd name="connsiteX5" fmla="*/ 767781 w 1071287"/>
              <a:gd name="connsiteY5" fmla="*/ 550069 h 1158042"/>
              <a:gd name="connsiteX6" fmla="*/ 898060 w 1071287"/>
              <a:gd name="connsiteY6" fmla="*/ 680349 h 1158042"/>
              <a:gd name="connsiteX7" fmla="*/ 898060 w 1071287"/>
              <a:gd name="connsiteY7" fmla="*/ 680349 h 1158042"/>
              <a:gd name="connsiteX8" fmla="*/ 898060 w 1071287"/>
              <a:gd name="connsiteY8" fmla="*/ 727828 h 1158042"/>
              <a:gd name="connsiteX9" fmla="*/ 1066555 w 1071287"/>
              <a:gd name="connsiteY9" fmla="*/ 984913 h 1158042"/>
              <a:gd name="connsiteX10" fmla="*/ 854634 w 1071287"/>
              <a:gd name="connsiteY10" fmla="*/ 1158040 h 1158042"/>
              <a:gd name="connsiteX11" fmla="*/ 636922 w 1071287"/>
              <a:gd name="connsiteY11" fmla="*/ 940908 h 1158042"/>
              <a:gd name="connsiteX12" fmla="*/ 811207 w 1071287"/>
              <a:gd name="connsiteY12" fmla="*/ 727828 h 1158042"/>
              <a:gd name="connsiteX13" fmla="*/ 811207 w 1071287"/>
              <a:gd name="connsiteY13" fmla="*/ 680349 h 1158042"/>
              <a:gd name="connsiteX14" fmla="*/ 767781 w 1071287"/>
              <a:gd name="connsiteY14" fmla="*/ 636922 h 1158042"/>
              <a:gd name="connsiteX15" fmla="*/ 304565 w 1071287"/>
              <a:gd name="connsiteY15" fmla="*/ 636922 h 1158042"/>
              <a:gd name="connsiteX16" fmla="*/ 261138 w 1071287"/>
              <a:gd name="connsiteY16" fmla="*/ 680349 h 1158042"/>
              <a:gd name="connsiteX17" fmla="*/ 261138 w 1071287"/>
              <a:gd name="connsiteY17" fmla="*/ 727828 h 1158042"/>
              <a:gd name="connsiteX18" fmla="*/ 429633 w 1071287"/>
              <a:gd name="connsiteY18" fmla="*/ 984913 h 1158042"/>
              <a:gd name="connsiteX19" fmla="*/ 217712 w 1071287"/>
              <a:gd name="connsiteY19" fmla="*/ 1158040 h 1158042"/>
              <a:gd name="connsiteX20" fmla="*/ 0 w 1071287"/>
              <a:gd name="connsiteY20" fmla="*/ 941487 h 1158042"/>
              <a:gd name="connsiteX21" fmla="*/ 174285 w 1071287"/>
              <a:gd name="connsiteY21" fmla="*/ 728407 h 1158042"/>
              <a:gd name="connsiteX22" fmla="*/ 174285 w 1071287"/>
              <a:gd name="connsiteY22" fmla="*/ 680928 h 1158042"/>
              <a:gd name="connsiteX23" fmla="*/ 304565 w 1071287"/>
              <a:gd name="connsiteY23" fmla="*/ 550648 h 1158042"/>
              <a:gd name="connsiteX24" fmla="*/ 492746 w 1071287"/>
              <a:gd name="connsiteY24" fmla="*/ 550648 h 1158042"/>
              <a:gd name="connsiteX25" fmla="*/ 492746 w 1071287"/>
              <a:gd name="connsiteY25" fmla="*/ 430791 h 1158042"/>
              <a:gd name="connsiteX26" fmla="*/ 319040 w 1071287"/>
              <a:gd name="connsiteY26" fmla="*/ 217712 h 115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71287" h="1158042">
                <a:moveTo>
                  <a:pt x="318461" y="217133"/>
                </a:moveTo>
                <a:cubicBezTo>
                  <a:pt x="318461" y="97275"/>
                  <a:pt x="415736" y="0"/>
                  <a:pt x="536173" y="0"/>
                </a:cubicBezTo>
                <a:cubicBezTo>
                  <a:pt x="656030" y="0"/>
                  <a:pt x="753305" y="97275"/>
                  <a:pt x="753305" y="217133"/>
                </a:cubicBezTo>
                <a:cubicBezTo>
                  <a:pt x="753305" y="320198"/>
                  <a:pt x="680349" y="409367"/>
                  <a:pt x="579599" y="430212"/>
                </a:cubicBezTo>
                <a:lnTo>
                  <a:pt x="579599" y="550069"/>
                </a:lnTo>
                <a:lnTo>
                  <a:pt x="767781" y="550069"/>
                </a:lnTo>
                <a:cubicBezTo>
                  <a:pt x="839579" y="550069"/>
                  <a:pt x="898060" y="608550"/>
                  <a:pt x="898060" y="680349"/>
                </a:cubicBezTo>
                <a:lnTo>
                  <a:pt x="898060" y="680349"/>
                </a:lnTo>
                <a:lnTo>
                  <a:pt x="898060" y="727828"/>
                </a:lnTo>
                <a:cubicBezTo>
                  <a:pt x="1015601" y="752147"/>
                  <a:pt x="1091453" y="867372"/>
                  <a:pt x="1066555" y="984913"/>
                </a:cubicBezTo>
                <a:cubicBezTo>
                  <a:pt x="1045710" y="1085663"/>
                  <a:pt x="957120" y="1158040"/>
                  <a:pt x="854634" y="1158040"/>
                </a:cubicBezTo>
                <a:cubicBezTo>
                  <a:pt x="734776" y="1158040"/>
                  <a:pt x="637501" y="1061344"/>
                  <a:pt x="636922" y="940908"/>
                </a:cubicBezTo>
                <a:cubicBezTo>
                  <a:pt x="636922" y="837263"/>
                  <a:pt x="709300" y="748094"/>
                  <a:pt x="811207" y="727828"/>
                </a:cubicBezTo>
                <a:lnTo>
                  <a:pt x="811207" y="680349"/>
                </a:lnTo>
                <a:cubicBezTo>
                  <a:pt x="811207" y="656609"/>
                  <a:pt x="791520" y="636922"/>
                  <a:pt x="767781" y="636922"/>
                </a:cubicBezTo>
                <a:lnTo>
                  <a:pt x="304565" y="636922"/>
                </a:lnTo>
                <a:cubicBezTo>
                  <a:pt x="280825" y="636922"/>
                  <a:pt x="261138" y="656609"/>
                  <a:pt x="261138" y="680349"/>
                </a:cubicBezTo>
                <a:lnTo>
                  <a:pt x="261138" y="727828"/>
                </a:lnTo>
                <a:cubicBezTo>
                  <a:pt x="378679" y="752147"/>
                  <a:pt x="454531" y="867372"/>
                  <a:pt x="429633" y="984913"/>
                </a:cubicBezTo>
                <a:cubicBezTo>
                  <a:pt x="408788" y="1085663"/>
                  <a:pt x="320198" y="1158040"/>
                  <a:pt x="217712" y="1158040"/>
                </a:cubicBezTo>
                <a:cubicBezTo>
                  <a:pt x="97854" y="1158619"/>
                  <a:pt x="0" y="1061344"/>
                  <a:pt x="0" y="941487"/>
                </a:cubicBezTo>
                <a:cubicBezTo>
                  <a:pt x="0" y="837842"/>
                  <a:pt x="72378" y="748673"/>
                  <a:pt x="174285" y="728407"/>
                </a:cubicBezTo>
                <a:lnTo>
                  <a:pt x="174285" y="680928"/>
                </a:lnTo>
                <a:cubicBezTo>
                  <a:pt x="174285" y="609129"/>
                  <a:pt x="232766" y="550648"/>
                  <a:pt x="304565" y="550648"/>
                </a:cubicBezTo>
                <a:lnTo>
                  <a:pt x="492746" y="550648"/>
                </a:lnTo>
                <a:lnTo>
                  <a:pt x="492746" y="430791"/>
                </a:lnTo>
                <a:cubicBezTo>
                  <a:pt x="391418" y="409946"/>
                  <a:pt x="319040" y="321356"/>
                  <a:pt x="319040" y="217712"/>
                </a:cubicBezTo>
                <a:close/>
              </a:path>
            </a:pathLst>
          </a:custGeom>
          <a:solidFill>
            <a:srgbClr val="F4F3F5"/>
          </a:solidFill>
          <a:ln w="11579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076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Sans Display Semibold" pitchFamily="2" charset="0"/>
            </a:endParaRPr>
          </a:p>
        </p:txBody>
      </p:sp>
      <p:grpSp>
        <p:nvGrpSpPr>
          <p:cNvPr id="10" name="Group 9" descr="image of person">
            <a:extLst>
              <a:ext uri="{FF2B5EF4-FFF2-40B4-BE49-F238E27FC236}">
                <a16:creationId xmlns:a16="http://schemas.microsoft.com/office/drawing/2014/main" id="{971424C9-237F-C8F4-7E03-A311C117EFE5}"/>
              </a:ext>
            </a:extLst>
          </p:cNvPr>
          <p:cNvGrpSpPr/>
          <p:nvPr/>
        </p:nvGrpSpPr>
        <p:grpSpPr>
          <a:xfrm>
            <a:off x="1058036" y="3339515"/>
            <a:ext cx="1269362" cy="1269361"/>
            <a:chOff x="833238" y="2903746"/>
            <a:chExt cx="1474629" cy="1474628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F162E83-3896-3C10-91FE-073A57721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460" y="2903749"/>
              <a:ext cx="1472184" cy="1474623"/>
            </a:xfrm>
            <a:prstGeom prst="ellipse">
              <a:avLst/>
            </a:prstGeom>
            <a:solidFill>
              <a:schemeClr val="bg1"/>
            </a:solidFill>
            <a:ln w="25400" cap="flat">
              <a:solidFill>
                <a:srgbClr val="FFF8F3"/>
              </a:solidFill>
              <a:prstDash val="solid"/>
              <a:miter/>
            </a:ln>
            <a:effectLst>
              <a:outerShdw blurRad="63500" dist="63500" dir="24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4D6312AB-39D4-ECB0-1B97-FFF5AFF1F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86" t="12923" r="24479" b="42054"/>
            <a:stretch/>
          </p:blipFill>
          <p:spPr>
            <a:xfrm>
              <a:off x="833238" y="2903746"/>
              <a:ext cx="1474629" cy="1474628"/>
            </a:xfrm>
            <a:prstGeom prst="ellipse">
              <a:avLst/>
            </a:prstGeom>
            <a:solidFill>
              <a:schemeClr val="bg1"/>
            </a:solidFill>
            <a:ln w="14684" cap="flat">
              <a:noFill/>
              <a:prstDash val="solid"/>
              <a:miter/>
            </a:ln>
            <a:effectLst>
              <a:outerShdw blurRad="317500" dist="88900" dir="2700000" sx="101000" sy="101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172" name="Rounded Rectangle 62">
            <a:extLst>
              <a:ext uri="{FF2B5EF4-FFF2-40B4-BE49-F238E27FC236}">
                <a16:creationId xmlns:a16="http://schemas.microsoft.com/office/drawing/2014/main" id="{F660C1E6-ACCE-B10B-05C4-655416D61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30111" y="1892768"/>
            <a:ext cx="5115489" cy="307777"/>
          </a:xfrm>
          <a:prstGeom prst="rect">
            <a:avLst/>
          </a:prstGeom>
          <a:noFill/>
          <a:ln w="9525">
            <a:noFill/>
            <a:headEnd type="none" w="med" len="med"/>
            <a:tailEnd type="none" w="med" len="med"/>
          </a:ln>
          <a:effectLst>
            <a:softEdge rad="1651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875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45697" algn="l"/>
              </a:tabLst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88073">
                      <a:srgbClr val="000000"/>
                    </a:gs>
                    <a:gs pos="68807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Sans Display Semibold"/>
                <a:ea typeface="+mn-ea"/>
                <a:cs typeface="Segoe Sans Display Semibold" pitchFamily="2" charset="0"/>
              </a:rPr>
              <a:t>Agents</a:t>
            </a:r>
          </a:p>
        </p:txBody>
      </p:sp>
      <p:sp>
        <p:nvSpPr>
          <p:cNvPr id="174" name="Rounded Rectangle 62">
            <a:extLst>
              <a:ext uri="{FF2B5EF4-FFF2-40B4-BE49-F238E27FC236}">
                <a16:creationId xmlns:a16="http://schemas.microsoft.com/office/drawing/2014/main" id="{F30000EE-033F-EBA2-CFBE-4E7DF0DAC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78870" y="1880736"/>
            <a:ext cx="986132" cy="307777"/>
          </a:xfrm>
          <a:prstGeom prst="rect">
            <a:avLst/>
          </a:prstGeom>
          <a:noFill/>
          <a:ln w="9525">
            <a:noFill/>
            <a:headEnd type="none" w="med" len="med"/>
            <a:tailEnd type="none" w="med" len="med"/>
          </a:ln>
          <a:effectLst>
            <a:softEdge rad="1651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875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45697" algn="l"/>
              </a:tabLst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88073">
                      <a:srgbClr val="000000"/>
                    </a:gs>
                    <a:gs pos="68807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Sans Display Semibold"/>
                <a:ea typeface="+mn-ea"/>
                <a:cs typeface="Segoe Sans Display Semibold" pitchFamily="2" charset="0"/>
              </a:rPr>
              <a:t>Copilot</a:t>
            </a:r>
          </a:p>
        </p:txBody>
      </p:sp>
      <p:grpSp>
        <p:nvGrpSpPr>
          <p:cNvPr id="6" name="Group 5" descr="arrow pointing towards person">
            <a:extLst>
              <a:ext uri="{FF2B5EF4-FFF2-40B4-BE49-F238E27FC236}">
                <a16:creationId xmlns:a16="http://schemas.microsoft.com/office/drawing/2014/main" id="{D0D61448-C879-D7AF-4D2B-5B0EAD39BACF}"/>
              </a:ext>
            </a:extLst>
          </p:cNvPr>
          <p:cNvGrpSpPr/>
          <p:nvPr/>
        </p:nvGrpSpPr>
        <p:grpSpPr>
          <a:xfrm>
            <a:off x="2950156" y="3714827"/>
            <a:ext cx="683753" cy="229737"/>
            <a:chOff x="2857361" y="3313353"/>
            <a:chExt cx="683753" cy="229737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598BF595-1DF5-CADD-71F3-6F6E92F7683D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 flipH="1">
              <a:off x="2793723" y="3376991"/>
              <a:ext cx="229737" cy="102462"/>
              <a:chOff x="24942308" y="2917288"/>
              <a:chExt cx="1321816" cy="559246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55ED0DFE-E13B-2B03-D46A-AD19F37D2E5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5603203" y="2917288"/>
                <a:ext cx="660921" cy="559239"/>
              </a:xfrm>
              <a:prstGeom prst="line">
                <a:avLst/>
              </a:prstGeom>
              <a:ln w="254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83C51BB5-EDB9-78E8-905E-1EDF2456590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24942308" y="2917292"/>
                <a:ext cx="660917" cy="559242"/>
              </a:xfrm>
              <a:prstGeom prst="line">
                <a:avLst/>
              </a:prstGeom>
              <a:ln w="254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BC82C7C-900A-1C4B-3561-CD0C8319E119}"/>
                </a:ext>
              </a:extLst>
            </p:cNvPr>
            <p:cNvCxnSpPr>
              <a:cxnSpLocks/>
            </p:cNvCxnSpPr>
            <p:nvPr/>
          </p:nvCxnSpPr>
          <p:spPr>
            <a:xfrm>
              <a:off x="2865327" y="3428206"/>
              <a:ext cx="675787" cy="0"/>
            </a:xfrm>
            <a:prstGeom prst="line">
              <a:avLst/>
            </a:prstGeom>
            <a:ln w="25400" cap="rnd">
              <a:solidFill>
                <a:srgbClr val="091F2C"/>
              </a:solidFill>
              <a:headEnd type="none" w="lg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 descr="arrow pointing away from person">
            <a:extLst>
              <a:ext uri="{FF2B5EF4-FFF2-40B4-BE49-F238E27FC236}">
                <a16:creationId xmlns:a16="http://schemas.microsoft.com/office/drawing/2014/main" id="{2BD8E19B-C41E-BB67-AD20-CFF22B85FEF7}"/>
              </a:ext>
            </a:extLst>
          </p:cNvPr>
          <p:cNvGrpSpPr/>
          <p:nvPr/>
        </p:nvGrpSpPr>
        <p:grpSpPr>
          <a:xfrm flipH="1">
            <a:off x="3102556" y="3974196"/>
            <a:ext cx="683753" cy="229737"/>
            <a:chOff x="2857361" y="3313353"/>
            <a:chExt cx="683753" cy="2297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289B44-CC71-93C3-1738-C243322AD8B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 flipH="1">
              <a:off x="2793723" y="3376991"/>
              <a:ext cx="229737" cy="102462"/>
              <a:chOff x="24942308" y="2917288"/>
              <a:chExt cx="1321816" cy="559246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F2C0657-356C-8789-7008-E23139CED26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5603203" y="2917288"/>
                <a:ext cx="660921" cy="559239"/>
              </a:xfrm>
              <a:prstGeom prst="line">
                <a:avLst/>
              </a:prstGeom>
              <a:ln w="254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8A881D2-2920-E8DB-415F-C36071DC484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24942308" y="2917292"/>
                <a:ext cx="660917" cy="559242"/>
              </a:xfrm>
              <a:prstGeom prst="line">
                <a:avLst/>
              </a:prstGeom>
              <a:ln w="254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03090D-3145-F38C-B7DD-1BC5EF3E866D}"/>
                </a:ext>
              </a:extLst>
            </p:cNvPr>
            <p:cNvCxnSpPr>
              <a:cxnSpLocks/>
            </p:cNvCxnSpPr>
            <p:nvPr/>
          </p:nvCxnSpPr>
          <p:spPr>
            <a:xfrm>
              <a:off x="2865327" y="3428206"/>
              <a:ext cx="675787" cy="0"/>
            </a:xfrm>
            <a:prstGeom prst="line">
              <a:avLst/>
            </a:prstGeom>
            <a:ln w="25400" cap="rnd">
              <a:solidFill>
                <a:srgbClr val="091F2C"/>
              </a:solidFill>
              <a:headEnd type="none" w="lg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 descr="Copilot logo">
            <a:extLst>
              <a:ext uri="{FF2B5EF4-FFF2-40B4-BE49-F238E27FC236}">
                <a16:creationId xmlns:a16="http://schemas.microsoft.com/office/drawing/2014/main" id="{C13B501A-D14A-E086-8550-7D787BA47985}"/>
              </a:ext>
            </a:extLst>
          </p:cNvPr>
          <p:cNvGrpSpPr/>
          <p:nvPr/>
        </p:nvGrpSpPr>
        <p:grpSpPr>
          <a:xfrm>
            <a:off x="3952788" y="2733140"/>
            <a:ext cx="2438296" cy="2438296"/>
            <a:chOff x="2945451" y="1494056"/>
            <a:chExt cx="2438296" cy="2438296"/>
          </a:xfrm>
        </p:grpSpPr>
        <p:sp>
          <p:nvSpPr>
            <p:cNvPr id="20" name="Copilot Box - replacement">
              <a:extLst>
                <a:ext uri="{FF2B5EF4-FFF2-40B4-BE49-F238E27FC236}">
                  <a16:creationId xmlns:a16="http://schemas.microsoft.com/office/drawing/2014/main" id="{5EF13D9A-B41D-F0A8-2DE7-07D3FE8EE93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45451" y="1494056"/>
              <a:ext cx="2438296" cy="2438296"/>
            </a:xfrm>
            <a:prstGeom prst="roundRect">
              <a:avLst>
                <a:gd name="adj" fmla="val 6703"/>
              </a:avLst>
            </a:prstGeom>
            <a:gradFill>
              <a:gsLst>
                <a:gs pos="0">
                  <a:srgbClr val="0A6BBA"/>
                </a:gs>
                <a:gs pos="80000">
                  <a:srgbClr val="328985"/>
                </a:gs>
              </a:gsLst>
              <a:path path="circle">
                <a:fillToRect l="100000" t="100000"/>
              </a:path>
            </a:gradFill>
            <a:ln w="19050"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1080000" lon="300000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4819" tIns="123855" rIns="154819" bIns="1238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89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1" name="Copilot logo - replacement">
              <a:extLst>
                <a:ext uri="{FF2B5EF4-FFF2-40B4-BE49-F238E27FC236}">
                  <a16:creationId xmlns:a16="http://schemas.microsoft.com/office/drawing/2014/main" id="{691EE309-FD32-23B4-92BD-84C9CA299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3780" y="2335388"/>
              <a:ext cx="861640" cy="755634"/>
            </a:xfrm>
            <a:custGeom>
              <a:avLst/>
              <a:gdLst>
                <a:gd name="connsiteX0" fmla="*/ 1532660 w 1573156"/>
                <a:gd name="connsiteY0" fmla="*/ 437600 h 1379613"/>
                <a:gd name="connsiteX1" fmla="*/ 1344698 w 1573156"/>
                <a:gd name="connsiteY1" fmla="*/ 358303 h 1379613"/>
                <a:gd name="connsiteX2" fmla="*/ 1312392 w 1573156"/>
                <a:gd name="connsiteY2" fmla="*/ 358303 h 1379613"/>
                <a:gd name="connsiteX3" fmla="*/ 1299910 w 1573156"/>
                <a:gd name="connsiteY3" fmla="*/ 356100 h 1379613"/>
                <a:gd name="connsiteX4" fmla="*/ 1170686 w 1573156"/>
                <a:gd name="connsiteY4" fmla="*/ 213660 h 1379613"/>
                <a:gd name="connsiteX5" fmla="*/ 940139 w 1573156"/>
                <a:gd name="connsiteY5" fmla="*/ 0 h 1379613"/>
                <a:gd name="connsiteX6" fmla="*/ 438662 w 1573156"/>
                <a:gd name="connsiteY6" fmla="*/ 0 h 1379613"/>
                <a:gd name="connsiteX7" fmla="*/ 82562 w 1573156"/>
                <a:gd name="connsiteY7" fmla="*/ 422915 h 1379613"/>
                <a:gd name="connsiteX8" fmla="*/ 40711 w 1573156"/>
                <a:gd name="connsiteY8" fmla="*/ 942014 h 1379613"/>
                <a:gd name="connsiteX9" fmla="*/ 228673 w 1573156"/>
                <a:gd name="connsiteY9" fmla="*/ 1021310 h 1379613"/>
                <a:gd name="connsiteX10" fmla="*/ 260979 w 1573156"/>
                <a:gd name="connsiteY10" fmla="*/ 1021310 h 1379613"/>
                <a:gd name="connsiteX11" fmla="*/ 273461 w 1573156"/>
                <a:gd name="connsiteY11" fmla="*/ 1023513 h 1379613"/>
                <a:gd name="connsiteX12" fmla="*/ 402685 w 1573156"/>
                <a:gd name="connsiteY12" fmla="*/ 1165953 h 1379613"/>
                <a:gd name="connsiteX13" fmla="*/ 633232 w 1573156"/>
                <a:gd name="connsiteY13" fmla="*/ 1379613 h 1379613"/>
                <a:gd name="connsiteX14" fmla="*/ 1134709 w 1573156"/>
                <a:gd name="connsiteY14" fmla="*/ 1379613 h 1379613"/>
                <a:gd name="connsiteX15" fmla="*/ 1490809 w 1573156"/>
                <a:gd name="connsiteY15" fmla="*/ 956698 h 1379613"/>
                <a:gd name="connsiteX16" fmla="*/ 1531926 w 1573156"/>
                <a:gd name="connsiteY16" fmla="*/ 437600 h 1379613"/>
                <a:gd name="connsiteX17" fmla="*/ 940139 w 1573156"/>
                <a:gd name="connsiteY17" fmla="*/ 71954 h 1379613"/>
                <a:gd name="connsiteX18" fmla="*/ 1101669 w 1573156"/>
                <a:gd name="connsiteY18" fmla="*/ 233484 h 1379613"/>
                <a:gd name="connsiteX19" fmla="*/ 1151596 w 1573156"/>
                <a:gd name="connsiteY19" fmla="*/ 356100 h 1379613"/>
                <a:gd name="connsiteX20" fmla="*/ 882869 w 1573156"/>
                <a:gd name="connsiteY20" fmla="*/ 356100 h 1379613"/>
                <a:gd name="connsiteX21" fmla="*/ 754379 w 1573156"/>
                <a:gd name="connsiteY21" fmla="*/ 389141 h 1379613"/>
                <a:gd name="connsiteX22" fmla="*/ 775672 w 1573156"/>
                <a:gd name="connsiteY22" fmla="*/ 322326 h 1379613"/>
                <a:gd name="connsiteX23" fmla="*/ 778609 w 1573156"/>
                <a:gd name="connsiteY23" fmla="*/ 312781 h 1379613"/>
                <a:gd name="connsiteX24" fmla="*/ 861577 w 1573156"/>
                <a:gd name="connsiteY24" fmla="*/ 110134 h 1379613"/>
                <a:gd name="connsiteX25" fmla="*/ 939405 w 1573156"/>
                <a:gd name="connsiteY25" fmla="*/ 72689 h 1379613"/>
                <a:gd name="connsiteX26" fmla="*/ 1030449 w 1573156"/>
                <a:gd name="connsiteY26" fmla="*/ 428055 h 1379613"/>
                <a:gd name="connsiteX27" fmla="*/ 957760 w 1573156"/>
                <a:gd name="connsiteY27" fmla="*/ 541860 h 1379613"/>
                <a:gd name="connsiteX28" fmla="*/ 890211 w 1573156"/>
                <a:gd name="connsiteY28" fmla="*/ 762128 h 1379613"/>
                <a:gd name="connsiteX29" fmla="*/ 871856 w 1573156"/>
                <a:gd name="connsiteY29" fmla="*/ 820132 h 1379613"/>
                <a:gd name="connsiteX30" fmla="*/ 690502 w 1573156"/>
                <a:gd name="connsiteY30" fmla="*/ 951559 h 1379613"/>
                <a:gd name="connsiteX31" fmla="*/ 542922 w 1573156"/>
                <a:gd name="connsiteY31" fmla="*/ 951559 h 1379613"/>
                <a:gd name="connsiteX32" fmla="*/ 615610 w 1573156"/>
                <a:gd name="connsiteY32" fmla="*/ 837753 h 1379613"/>
                <a:gd name="connsiteX33" fmla="*/ 683159 w 1573156"/>
                <a:gd name="connsiteY33" fmla="*/ 617485 h 1379613"/>
                <a:gd name="connsiteX34" fmla="*/ 701515 w 1573156"/>
                <a:gd name="connsiteY34" fmla="*/ 559481 h 1379613"/>
                <a:gd name="connsiteX35" fmla="*/ 882869 w 1573156"/>
                <a:gd name="connsiteY35" fmla="*/ 428055 h 1379613"/>
                <a:gd name="connsiteX36" fmla="*/ 1030449 w 1573156"/>
                <a:gd name="connsiteY36" fmla="*/ 428055 h 1379613"/>
                <a:gd name="connsiteX37" fmla="*/ 99449 w 1573156"/>
                <a:gd name="connsiteY37" fmla="*/ 899429 h 1379613"/>
                <a:gd name="connsiteX38" fmla="*/ 150845 w 1573156"/>
                <a:gd name="connsiteY38" fmla="*/ 444942 h 1379613"/>
                <a:gd name="connsiteX39" fmla="*/ 438662 w 1573156"/>
                <a:gd name="connsiteY39" fmla="*/ 71954 h 1379613"/>
                <a:gd name="connsiteX40" fmla="*/ 800636 w 1573156"/>
                <a:gd name="connsiteY40" fmla="*/ 71954 h 1379613"/>
                <a:gd name="connsiteX41" fmla="*/ 710326 w 1573156"/>
                <a:gd name="connsiteY41" fmla="*/ 290754 h 1379613"/>
                <a:gd name="connsiteX42" fmla="*/ 707389 w 1573156"/>
                <a:gd name="connsiteY42" fmla="*/ 300299 h 1379613"/>
                <a:gd name="connsiteX43" fmla="*/ 614876 w 1573156"/>
                <a:gd name="connsiteY43" fmla="*/ 596193 h 1379613"/>
                <a:gd name="connsiteX44" fmla="*/ 611205 w 1573156"/>
                <a:gd name="connsiteY44" fmla="*/ 608675 h 1379613"/>
                <a:gd name="connsiteX45" fmla="*/ 611205 w 1573156"/>
                <a:gd name="connsiteY45" fmla="*/ 610143 h 1379613"/>
                <a:gd name="connsiteX46" fmla="*/ 548062 w 1573156"/>
                <a:gd name="connsiteY46" fmla="*/ 816461 h 1379613"/>
                <a:gd name="connsiteX47" fmla="*/ 365973 w 1573156"/>
                <a:gd name="connsiteY47" fmla="*/ 948622 h 1379613"/>
                <a:gd name="connsiteX48" fmla="*/ 229407 w 1573156"/>
                <a:gd name="connsiteY48" fmla="*/ 948622 h 1379613"/>
                <a:gd name="connsiteX49" fmla="*/ 99449 w 1573156"/>
                <a:gd name="connsiteY49" fmla="*/ 899429 h 1379613"/>
                <a:gd name="connsiteX50" fmla="*/ 633966 w 1573156"/>
                <a:gd name="connsiteY50" fmla="*/ 1307659 h 1379613"/>
                <a:gd name="connsiteX51" fmla="*/ 472436 w 1573156"/>
                <a:gd name="connsiteY51" fmla="*/ 1146129 h 1379613"/>
                <a:gd name="connsiteX52" fmla="*/ 422509 w 1573156"/>
                <a:gd name="connsiteY52" fmla="*/ 1023513 h 1379613"/>
                <a:gd name="connsiteX53" fmla="*/ 691236 w 1573156"/>
                <a:gd name="connsiteY53" fmla="*/ 1023513 h 1379613"/>
                <a:gd name="connsiteX54" fmla="*/ 819726 w 1573156"/>
                <a:gd name="connsiteY54" fmla="*/ 990473 h 1379613"/>
                <a:gd name="connsiteX55" fmla="*/ 798433 w 1573156"/>
                <a:gd name="connsiteY55" fmla="*/ 1057287 h 1379613"/>
                <a:gd name="connsiteX56" fmla="*/ 795496 w 1573156"/>
                <a:gd name="connsiteY56" fmla="*/ 1066098 h 1379613"/>
                <a:gd name="connsiteX57" fmla="*/ 711794 w 1573156"/>
                <a:gd name="connsiteY57" fmla="*/ 1269479 h 1379613"/>
                <a:gd name="connsiteX58" fmla="*/ 633966 w 1573156"/>
                <a:gd name="connsiteY58" fmla="*/ 1306925 h 1379613"/>
                <a:gd name="connsiteX59" fmla="*/ 1423260 w 1573156"/>
                <a:gd name="connsiteY59" fmla="*/ 934671 h 1379613"/>
                <a:gd name="connsiteX60" fmla="*/ 1135443 w 1573156"/>
                <a:gd name="connsiteY60" fmla="*/ 1307659 h 1379613"/>
                <a:gd name="connsiteX61" fmla="*/ 773469 w 1573156"/>
                <a:gd name="connsiteY61" fmla="*/ 1307659 h 1379613"/>
                <a:gd name="connsiteX62" fmla="*/ 863779 w 1573156"/>
                <a:gd name="connsiteY62" fmla="*/ 1088859 h 1379613"/>
                <a:gd name="connsiteX63" fmla="*/ 866716 w 1573156"/>
                <a:gd name="connsiteY63" fmla="*/ 1080049 h 1379613"/>
                <a:gd name="connsiteX64" fmla="*/ 959229 w 1573156"/>
                <a:gd name="connsiteY64" fmla="*/ 784155 h 1379613"/>
                <a:gd name="connsiteX65" fmla="*/ 962900 w 1573156"/>
                <a:gd name="connsiteY65" fmla="*/ 771673 h 1379613"/>
                <a:gd name="connsiteX66" fmla="*/ 962900 w 1573156"/>
                <a:gd name="connsiteY66" fmla="*/ 770205 h 1379613"/>
                <a:gd name="connsiteX67" fmla="*/ 1026778 w 1573156"/>
                <a:gd name="connsiteY67" fmla="*/ 563887 h 1379613"/>
                <a:gd name="connsiteX68" fmla="*/ 1208132 w 1573156"/>
                <a:gd name="connsiteY68" fmla="*/ 431726 h 1379613"/>
                <a:gd name="connsiteX69" fmla="*/ 1344698 w 1573156"/>
                <a:gd name="connsiteY69" fmla="*/ 431726 h 1379613"/>
                <a:gd name="connsiteX70" fmla="*/ 1474656 w 1573156"/>
                <a:gd name="connsiteY70" fmla="*/ 480919 h 1379613"/>
                <a:gd name="connsiteX71" fmla="*/ 1423260 w 1573156"/>
                <a:gd name="connsiteY71" fmla="*/ 935406 h 137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573156" h="1379613">
                  <a:moveTo>
                    <a:pt x="1532660" y="437600"/>
                  </a:moveTo>
                  <a:cubicBezTo>
                    <a:pt x="1494480" y="385469"/>
                    <a:pt x="1431337" y="358303"/>
                    <a:pt x="1344698" y="358303"/>
                  </a:cubicBezTo>
                  <a:lnTo>
                    <a:pt x="1312392" y="358303"/>
                  </a:lnTo>
                  <a:cubicBezTo>
                    <a:pt x="1308721" y="356835"/>
                    <a:pt x="1304316" y="356100"/>
                    <a:pt x="1299910" y="356100"/>
                  </a:cubicBezTo>
                  <a:cubicBezTo>
                    <a:pt x="1215474" y="356100"/>
                    <a:pt x="1197853" y="306907"/>
                    <a:pt x="1170686" y="213660"/>
                  </a:cubicBezTo>
                  <a:cubicBezTo>
                    <a:pt x="1144988" y="123350"/>
                    <a:pt x="1109745" y="0"/>
                    <a:pt x="940139" y="0"/>
                  </a:cubicBezTo>
                  <a:lnTo>
                    <a:pt x="438662" y="0"/>
                  </a:lnTo>
                  <a:cubicBezTo>
                    <a:pt x="242623" y="0"/>
                    <a:pt x="141300" y="241561"/>
                    <a:pt x="82562" y="422915"/>
                  </a:cubicBezTo>
                  <a:cubicBezTo>
                    <a:pt x="25292" y="600598"/>
                    <a:pt x="-46662" y="821600"/>
                    <a:pt x="40711" y="942014"/>
                  </a:cubicBezTo>
                  <a:cubicBezTo>
                    <a:pt x="78890" y="994144"/>
                    <a:pt x="142034" y="1021310"/>
                    <a:pt x="228673" y="1021310"/>
                  </a:cubicBezTo>
                  <a:lnTo>
                    <a:pt x="260979" y="1021310"/>
                  </a:lnTo>
                  <a:cubicBezTo>
                    <a:pt x="264650" y="1022779"/>
                    <a:pt x="269055" y="1023513"/>
                    <a:pt x="273461" y="1023513"/>
                  </a:cubicBezTo>
                  <a:cubicBezTo>
                    <a:pt x="357897" y="1023513"/>
                    <a:pt x="375518" y="1072706"/>
                    <a:pt x="402685" y="1165953"/>
                  </a:cubicBezTo>
                  <a:cubicBezTo>
                    <a:pt x="428383" y="1256263"/>
                    <a:pt x="463625" y="1379613"/>
                    <a:pt x="633232" y="1379613"/>
                  </a:cubicBezTo>
                  <a:lnTo>
                    <a:pt x="1134709" y="1379613"/>
                  </a:lnTo>
                  <a:cubicBezTo>
                    <a:pt x="1331482" y="1379613"/>
                    <a:pt x="1432071" y="1138052"/>
                    <a:pt x="1490809" y="956698"/>
                  </a:cubicBezTo>
                  <a:cubicBezTo>
                    <a:pt x="1548079" y="779015"/>
                    <a:pt x="1620033" y="558013"/>
                    <a:pt x="1531926" y="437600"/>
                  </a:cubicBezTo>
                  <a:close/>
                  <a:moveTo>
                    <a:pt x="940139" y="71954"/>
                  </a:moveTo>
                  <a:cubicBezTo>
                    <a:pt x="1050273" y="71954"/>
                    <a:pt x="1073034" y="132895"/>
                    <a:pt x="1101669" y="233484"/>
                  </a:cubicBezTo>
                  <a:cubicBezTo>
                    <a:pt x="1113416" y="273867"/>
                    <a:pt x="1126633" y="319389"/>
                    <a:pt x="1151596" y="356100"/>
                  </a:cubicBezTo>
                  <a:lnTo>
                    <a:pt x="882869" y="356100"/>
                  </a:lnTo>
                  <a:cubicBezTo>
                    <a:pt x="836613" y="356100"/>
                    <a:pt x="792559" y="367848"/>
                    <a:pt x="754379" y="389141"/>
                  </a:cubicBezTo>
                  <a:cubicBezTo>
                    <a:pt x="761722" y="366379"/>
                    <a:pt x="768330" y="343618"/>
                    <a:pt x="775672" y="322326"/>
                  </a:cubicBezTo>
                  <a:lnTo>
                    <a:pt x="778609" y="312781"/>
                  </a:lnTo>
                  <a:cubicBezTo>
                    <a:pt x="805775" y="226876"/>
                    <a:pt x="829271" y="153454"/>
                    <a:pt x="861577" y="110134"/>
                  </a:cubicBezTo>
                  <a:cubicBezTo>
                    <a:pt x="874793" y="93247"/>
                    <a:pt x="898288" y="72689"/>
                    <a:pt x="939405" y="72689"/>
                  </a:cubicBezTo>
                  <a:close/>
                  <a:moveTo>
                    <a:pt x="1030449" y="428055"/>
                  </a:moveTo>
                  <a:cubicBezTo>
                    <a:pt x="997409" y="458158"/>
                    <a:pt x="971711" y="497072"/>
                    <a:pt x="957760" y="541860"/>
                  </a:cubicBezTo>
                  <a:cubicBezTo>
                    <a:pt x="938670" y="605003"/>
                    <a:pt x="915175" y="681363"/>
                    <a:pt x="890211" y="762128"/>
                  </a:cubicBezTo>
                  <a:lnTo>
                    <a:pt x="871856" y="820132"/>
                  </a:lnTo>
                  <a:cubicBezTo>
                    <a:pt x="847626" y="898694"/>
                    <a:pt x="774204" y="951559"/>
                    <a:pt x="690502" y="951559"/>
                  </a:cubicBezTo>
                  <a:lnTo>
                    <a:pt x="542922" y="951559"/>
                  </a:lnTo>
                  <a:cubicBezTo>
                    <a:pt x="575962" y="921455"/>
                    <a:pt x="601660" y="882541"/>
                    <a:pt x="615610" y="837753"/>
                  </a:cubicBezTo>
                  <a:cubicBezTo>
                    <a:pt x="634700" y="774610"/>
                    <a:pt x="658196" y="697516"/>
                    <a:pt x="683159" y="617485"/>
                  </a:cubicBezTo>
                  <a:lnTo>
                    <a:pt x="701515" y="559481"/>
                  </a:lnTo>
                  <a:cubicBezTo>
                    <a:pt x="725745" y="480919"/>
                    <a:pt x="799167" y="428055"/>
                    <a:pt x="882869" y="428055"/>
                  </a:cubicBezTo>
                  <a:lnTo>
                    <a:pt x="1030449" y="428055"/>
                  </a:lnTo>
                  <a:close/>
                  <a:moveTo>
                    <a:pt x="99449" y="899429"/>
                  </a:moveTo>
                  <a:cubicBezTo>
                    <a:pt x="33368" y="808384"/>
                    <a:pt x="101651" y="598395"/>
                    <a:pt x="150845" y="444942"/>
                  </a:cubicBezTo>
                  <a:cubicBezTo>
                    <a:pt x="232344" y="193836"/>
                    <a:pt x="326325" y="71954"/>
                    <a:pt x="438662" y="71954"/>
                  </a:cubicBezTo>
                  <a:lnTo>
                    <a:pt x="800636" y="71954"/>
                  </a:lnTo>
                  <a:cubicBezTo>
                    <a:pt x="763190" y="124819"/>
                    <a:pt x="738226" y="201913"/>
                    <a:pt x="710326" y="290754"/>
                  </a:cubicBezTo>
                  <a:lnTo>
                    <a:pt x="707389" y="300299"/>
                  </a:lnTo>
                  <a:cubicBezTo>
                    <a:pt x="678754" y="391343"/>
                    <a:pt x="645714" y="496338"/>
                    <a:pt x="614876" y="596193"/>
                  </a:cubicBezTo>
                  <a:lnTo>
                    <a:pt x="611205" y="608675"/>
                  </a:lnTo>
                  <a:cubicBezTo>
                    <a:pt x="611205" y="608675"/>
                    <a:pt x="611205" y="609409"/>
                    <a:pt x="611205" y="610143"/>
                  </a:cubicBezTo>
                  <a:cubicBezTo>
                    <a:pt x="587710" y="685034"/>
                    <a:pt x="565683" y="756988"/>
                    <a:pt x="548062" y="816461"/>
                  </a:cubicBezTo>
                  <a:cubicBezTo>
                    <a:pt x="523832" y="895757"/>
                    <a:pt x="450409" y="948622"/>
                    <a:pt x="365973" y="948622"/>
                  </a:cubicBezTo>
                  <a:lnTo>
                    <a:pt x="229407" y="948622"/>
                  </a:lnTo>
                  <a:cubicBezTo>
                    <a:pt x="166263" y="948622"/>
                    <a:pt x="123678" y="932469"/>
                    <a:pt x="99449" y="899429"/>
                  </a:cubicBezTo>
                  <a:close/>
                  <a:moveTo>
                    <a:pt x="633966" y="1307659"/>
                  </a:moveTo>
                  <a:cubicBezTo>
                    <a:pt x="523832" y="1307659"/>
                    <a:pt x="501071" y="1246718"/>
                    <a:pt x="472436" y="1146129"/>
                  </a:cubicBezTo>
                  <a:cubicBezTo>
                    <a:pt x="460689" y="1105747"/>
                    <a:pt x="447472" y="1060224"/>
                    <a:pt x="422509" y="1023513"/>
                  </a:cubicBezTo>
                  <a:lnTo>
                    <a:pt x="691236" y="1023513"/>
                  </a:lnTo>
                  <a:cubicBezTo>
                    <a:pt x="737492" y="1023513"/>
                    <a:pt x="781546" y="1011765"/>
                    <a:pt x="819726" y="990473"/>
                  </a:cubicBezTo>
                  <a:cubicBezTo>
                    <a:pt x="812383" y="1013234"/>
                    <a:pt x="805775" y="1035995"/>
                    <a:pt x="798433" y="1057287"/>
                  </a:cubicBezTo>
                  <a:lnTo>
                    <a:pt x="795496" y="1066098"/>
                  </a:lnTo>
                  <a:cubicBezTo>
                    <a:pt x="768330" y="1152003"/>
                    <a:pt x="744834" y="1226160"/>
                    <a:pt x="711794" y="1269479"/>
                  </a:cubicBezTo>
                  <a:cubicBezTo>
                    <a:pt x="698578" y="1286366"/>
                    <a:pt x="675083" y="1306925"/>
                    <a:pt x="633966" y="1306925"/>
                  </a:cubicBezTo>
                  <a:close/>
                  <a:moveTo>
                    <a:pt x="1423260" y="934671"/>
                  </a:moveTo>
                  <a:cubicBezTo>
                    <a:pt x="1341761" y="1185777"/>
                    <a:pt x="1247780" y="1307659"/>
                    <a:pt x="1135443" y="1307659"/>
                  </a:cubicBezTo>
                  <a:lnTo>
                    <a:pt x="773469" y="1307659"/>
                  </a:lnTo>
                  <a:cubicBezTo>
                    <a:pt x="810915" y="1254795"/>
                    <a:pt x="835879" y="1177701"/>
                    <a:pt x="863779" y="1088859"/>
                  </a:cubicBezTo>
                  <a:lnTo>
                    <a:pt x="866716" y="1080049"/>
                  </a:lnTo>
                  <a:cubicBezTo>
                    <a:pt x="895351" y="989004"/>
                    <a:pt x="928391" y="884010"/>
                    <a:pt x="959229" y="784155"/>
                  </a:cubicBezTo>
                  <a:lnTo>
                    <a:pt x="962900" y="771673"/>
                  </a:lnTo>
                  <a:lnTo>
                    <a:pt x="962900" y="770205"/>
                  </a:lnTo>
                  <a:cubicBezTo>
                    <a:pt x="986395" y="695313"/>
                    <a:pt x="1008422" y="623359"/>
                    <a:pt x="1026778" y="563887"/>
                  </a:cubicBezTo>
                  <a:cubicBezTo>
                    <a:pt x="1051007" y="484590"/>
                    <a:pt x="1123696" y="431726"/>
                    <a:pt x="1208132" y="431726"/>
                  </a:cubicBezTo>
                  <a:lnTo>
                    <a:pt x="1344698" y="431726"/>
                  </a:lnTo>
                  <a:cubicBezTo>
                    <a:pt x="1407842" y="431726"/>
                    <a:pt x="1450427" y="447879"/>
                    <a:pt x="1474656" y="480919"/>
                  </a:cubicBezTo>
                  <a:cubicBezTo>
                    <a:pt x="1540737" y="571963"/>
                    <a:pt x="1472454" y="781952"/>
                    <a:pt x="1423260" y="935406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1080000" lon="300000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4819" tIns="123855" rIns="154819" bIns="1238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89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D4BF23-495A-0507-547A-B3B47BC672C2}"/>
              </a:ext>
            </a:extLst>
          </p:cNvPr>
          <p:cNvSpPr/>
          <p:nvPr/>
        </p:nvSpPr>
        <p:spPr bwMode="auto">
          <a:xfrm>
            <a:off x="4154760" y="5920095"/>
            <a:ext cx="6568174" cy="3624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A6BBA"/>
              </a:gs>
              <a:gs pos="80000">
                <a:srgbClr val="328985"/>
              </a:gs>
            </a:gsLst>
            <a:path path="circle">
              <a:fillToRect l="100000" t="100000"/>
            </a:path>
          </a:gradFill>
          <a:ln w="19050"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4819" tIns="123855" rIns="154819" bIns="1238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89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Copilot Control System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FA164AF-254C-7213-A8FC-ADD40DBA3C6D}"/>
              </a:ext>
            </a:extLst>
          </p:cNvPr>
          <p:cNvSpPr txBox="1">
            <a:spLocks/>
          </p:cNvSpPr>
          <p:nvPr/>
        </p:nvSpPr>
        <p:spPr>
          <a:xfrm>
            <a:off x="680170" y="706020"/>
            <a:ext cx="11017250" cy="554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00">
              <a:lnSpc>
                <a:spcPct val="90000"/>
              </a:lnSpc>
              <a:tabLst>
                <a:tab pos="1490663" algn="l"/>
              </a:tabLst>
              <a:defRPr/>
            </a:pPr>
            <a:r>
              <a:rPr lang="en-US" sz="4000" b="1" spc="-80">
                <a:ln>
                  <a:noFill/>
                </a:ln>
                <a:latin typeface="Segoe Sans Display Semibold" pitchFamily="2" charset="0"/>
                <a:cs typeface="Segoe Sans Display Semibold" pitchFamily="2" charset="0"/>
              </a:rPr>
              <a:t>Copilot é a </a:t>
            </a:r>
            <a:r>
              <a:rPr lang="en-US" sz="4000" b="1" spc="-80">
                <a:ln>
                  <a:noFill/>
                </a:ln>
                <a:gradFill flip="none" rotWithShape="1">
                  <a:gsLst>
                    <a:gs pos="100000">
                      <a:srgbClr val="FF5C39"/>
                    </a:gs>
                    <a:gs pos="66000">
                      <a:srgbClr val="0078D4"/>
                    </a:gs>
                    <a:gs pos="93000">
                      <a:srgbClr val="C03BC4"/>
                    </a:gs>
                  </a:gsLst>
                  <a:lin ang="2700000" scaled="0"/>
                  <a:tileRect/>
                </a:gradFill>
                <a:latin typeface="Segoe Sans Display Semibold" pitchFamily="2" charset="0"/>
                <a:cs typeface="Segoe Sans Display Semibold" pitchFamily="2" charset="0"/>
              </a:rPr>
              <a:t>UI para AI</a:t>
            </a:r>
          </a:p>
        </p:txBody>
      </p:sp>
    </p:spTree>
    <p:extLst>
      <p:ext uri="{BB962C8B-B14F-4D97-AF65-F5344CB8AC3E}">
        <p14:creationId xmlns:p14="http://schemas.microsoft.com/office/powerpoint/2010/main" val="17325826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-2.08333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3.33333E-6 L 0.02344 -0.0002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81481E-6 L 0.02344 -0.00023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2" y="-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1.2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3.7037E-7 L -3.95833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25E-6 7.40741E-7 L 1.25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75E-6 -3.33333E-6 L 3.75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2" grpId="1"/>
      <p:bldP spid="174" grpId="0"/>
      <p:bldP spid="174" grpId="1"/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4359E-C131-7F2E-307F-9F6563226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D28763-B1AC-1368-353F-E3CB9EC79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9019" y="1884818"/>
            <a:ext cx="2153223" cy="2221428"/>
            <a:chOff x="505272" y="1463713"/>
            <a:chExt cx="2153223" cy="2221428"/>
          </a:xfrm>
        </p:grpSpPr>
        <p:sp>
          <p:nvSpPr>
            <p:cNvPr id="111" name="Rounded Rectangle 1">
              <a:extLst>
                <a:ext uri="{FF2B5EF4-FFF2-40B4-BE49-F238E27FC236}">
                  <a16:creationId xmlns:a16="http://schemas.microsoft.com/office/drawing/2014/main" id="{467BA974-1497-4303-B382-E2DB38E21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5272" y="1463713"/>
              <a:ext cx="2153223" cy="2221428"/>
            </a:xfrm>
            <a:prstGeom prst="roundRect">
              <a:avLst>
                <a:gd name="adj" fmla="val 2901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12" name="TextBox 19">
              <a:extLst>
                <a:ext uri="{FF2B5EF4-FFF2-40B4-BE49-F238E27FC236}">
                  <a16:creationId xmlns:a16="http://schemas.microsoft.com/office/drawing/2014/main" id="{CA0061FF-C03E-4519-E536-291D72ABBD39}"/>
                </a:ext>
              </a:extLst>
            </p:cNvPr>
            <p:cNvSpPr txBox="1"/>
            <p:nvPr/>
          </p:nvSpPr>
          <p:spPr>
            <a:xfrm>
              <a:off x="626192" y="1957766"/>
              <a:ext cx="1922209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Recap a meeting</a:t>
              </a:r>
              <a:b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</a:b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– let Copilot keep track of key topics and action items so you can stay focused during the meeting and avoid listening to the recording after.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TextBox 1">
              <a:extLst>
                <a:ext uri="{FF2B5EF4-FFF2-40B4-BE49-F238E27FC236}">
                  <a16:creationId xmlns:a16="http://schemas.microsoft.com/office/drawing/2014/main" id="{5B08E05C-BE0D-52CA-782B-380E390B8A4F}"/>
                </a:ext>
              </a:extLst>
            </p:cNvPr>
            <p:cNvSpPr txBox="1"/>
            <p:nvPr/>
          </p:nvSpPr>
          <p:spPr>
            <a:xfrm>
              <a:off x="2267041" y="1463713"/>
              <a:ext cx="3914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1</a:t>
              </a:r>
            </a:p>
          </p:txBody>
        </p:sp>
        <p:pic>
          <p:nvPicPr>
            <p:cNvPr id="114" name="Picture 113" descr="A logo of a company&#10;&#10;Description automatically generated">
              <a:extLst>
                <a:ext uri="{FF2B5EF4-FFF2-40B4-BE49-F238E27FC236}">
                  <a16:creationId xmlns:a16="http://schemas.microsoft.com/office/drawing/2014/main" id="{63694008-E2E7-3E0A-17BD-339FF1E3A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684" y="1612148"/>
              <a:ext cx="318387" cy="296130"/>
            </a:xfrm>
            <a:prstGeom prst="rect">
              <a:avLst/>
            </a:prstGeom>
          </p:spPr>
        </p:pic>
        <p:sp>
          <p:nvSpPr>
            <p:cNvPr id="115" name="TextBox 37">
              <a:extLst>
                <a:ext uri="{FF2B5EF4-FFF2-40B4-BE49-F238E27FC236}">
                  <a16:creationId xmlns:a16="http://schemas.microsoft.com/office/drawing/2014/main" id="{0EF18A96-1FFA-FA21-4986-DCF32877E958}"/>
                </a:ext>
              </a:extLst>
            </p:cNvPr>
            <p:cNvSpPr txBox="1"/>
            <p:nvPr/>
          </p:nvSpPr>
          <p:spPr>
            <a:xfrm>
              <a:off x="827732" y="3171742"/>
              <a:ext cx="154971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Draft an email with notes and action items from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46366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meeting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463668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6" name="Graphic 38">
              <a:extLst>
                <a:ext uri="{FF2B5EF4-FFF2-40B4-BE49-F238E27FC236}">
                  <a16:creationId xmlns:a16="http://schemas.microsoft.com/office/drawing/2014/main" id="{FA3A722B-15AA-8D84-D0C0-43885B7AD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506" y="3201363"/>
              <a:ext cx="163426" cy="163426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E926CF-0683-E4DD-4CC9-0954FE4E5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70066" y="1884818"/>
            <a:ext cx="2153223" cy="2221428"/>
            <a:chOff x="2766319" y="1463713"/>
            <a:chExt cx="2153223" cy="2221428"/>
          </a:xfrm>
        </p:grpSpPr>
        <p:sp>
          <p:nvSpPr>
            <p:cNvPr id="105" name="Rounded Rectangle 1">
              <a:extLst>
                <a:ext uri="{FF2B5EF4-FFF2-40B4-BE49-F238E27FC236}">
                  <a16:creationId xmlns:a16="http://schemas.microsoft.com/office/drawing/2014/main" id="{F8C84E07-CECD-6B3A-D5AF-17A2F72EE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66319" y="1463713"/>
              <a:ext cx="2153223" cy="2221428"/>
            </a:xfrm>
            <a:prstGeom prst="roundRect">
              <a:avLst>
                <a:gd name="adj" fmla="val 2901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6" name="TextBox 45">
              <a:extLst>
                <a:ext uri="{FF2B5EF4-FFF2-40B4-BE49-F238E27FC236}">
                  <a16:creationId xmlns:a16="http://schemas.microsoft.com/office/drawing/2014/main" id="{CE3B50AB-6AAB-4A97-1E5B-44F7543AEC55}"/>
                </a:ext>
              </a:extLst>
            </p:cNvPr>
            <p:cNvSpPr txBox="1"/>
            <p:nvPr/>
          </p:nvSpPr>
          <p:spPr>
            <a:xfrm>
              <a:off x="2887239" y="1957766"/>
              <a:ext cx="1859859" cy="882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Summarize an </a:t>
              </a:r>
              <a:b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</a:b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email thread 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– get quickly caught up to a long, complex email thread.</a:t>
              </a:r>
            </a:p>
          </p:txBody>
        </p:sp>
        <p:sp>
          <p:nvSpPr>
            <p:cNvPr id="107" name="TextBox 2">
              <a:extLst>
                <a:ext uri="{FF2B5EF4-FFF2-40B4-BE49-F238E27FC236}">
                  <a16:creationId xmlns:a16="http://schemas.microsoft.com/office/drawing/2014/main" id="{B82971EB-8529-3233-5ECA-760441132984}"/>
                </a:ext>
              </a:extLst>
            </p:cNvPr>
            <p:cNvSpPr txBox="1"/>
            <p:nvPr/>
          </p:nvSpPr>
          <p:spPr>
            <a:xfrm>
              <a:off x="4528088" y="1463713"/>
              <a:ext cx="3914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2</a:t>
              </a:r>
            </a:p>
          </p:txBody>
        </p:sp>
        <p:pic>
          <p:nvPicPr>
            <p:cNvPr id="108" name="Picture 107" descr="A blue square with a letter o&#10;&#10;Description automatically generated">
              <a:extLst>
                <a:ext uri="{FF2B5EF4-FFF2-40B4-BE49-F238E27FC236}">
                  <a16:creationId xmlns:a16="http://schemas.microsoft.com/office/drawing/2014/main" id="{D7F38BF2-A3D6-3FFD-1FF2-8CE4E6BA5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5814" y="1619990"/>
              <a:ext cx="301524" cy="280446"/>
            </a:xfrm>
            <a:prstGeom prst="rect">
              <a:avLst/>
            </a:prstGeom>
          </p:spPr>
        </p:pic>
        <p:sp>
          <p:nvSpPr>
            <p:cNvPr id="109" name="TextBox 39">
              <a:extLst>
                <a:ext uri="{FF2B5EF4-FFF2-40B4-BE49-F238E27FC236}">
                  <a16:creationId xmlns:a16="http://schemas.microsoft.com/office/drawing/2014/main" id="{1F1E9012-1D8E-AAEF-DD87-4FCA6DC1926D}"/>
                </a:ext>
              </a:extLst>
            </p:cNvPr>
            <p:cNvSpPr txBox="1"/>
            <p:nvPr/>
          </p:nvSpPr>
          <p:spPr>
            <a:xfrm>
              <a:off x="3085792" y="3171742"/>
              <a:ext cx="154971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Click on the Summarize icon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" name="Graphic 40">
              <a:extLst>
                <a:ext uri="{FF2B5EF4-FFF2-40B4-BE49-F238E27FC236}">
                  <a16:creationId xmlns:a16="http://schemas.microsoft.com/office/drawing/2014/main" id="{40F1E4C5-D9BD-5F83-4A0A-7439D10DA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58566" y="3201363"/>
              <a:ext cx="163426" cy="16342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5D5E571-10C1-98A8-45FE-DE1F7EE8578F}"/>
              </a:ext>
            </a:extLst>
          </p:cNvPr>
          <p:cNvGrpSpPr/>
          <p:nvPr/>
        </p:nvGrpSpPr>
        <p:grpSpPr>
          <a:xfrm>
            <a:off x="7192160" y="1884818"/>
            <a:ext cx="2153223" cy="2221428"/>
            <a:chOff x="7288413" y="1463713"/>
            <a:chExt cx="2153223" cy="2221428"/>
          </a:xfrm>
        </p:grpSpPr>
        <p:sp>
          <p:nvSpPr>
            <p:cNvPr id="99" name="Rounded Rectangle 1">
              <a:extLst>
                <a:ext uri="{FF2B5EF4-FFF2-40B4-BE49-F238E27FC236}">
                  <a16:creationId xmlns:a16="http://schemas.microsoft.com/office/drawing/2014/main" id="{FB3B6796-8A08-91A7-93CB-001FFD3AC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88413" y="1463713"/>
              <a:ext cx="2153223" cy="2221428"/>
            </a:xfrm>
            <a:prstGeom prst="roundRect">
              <a:avLst>
                <a:gd name="adj" fmla="val 2901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0" name="TextBox 53">
              <a:extLst>
                <a:ext uri="{FF2B5EF4-FFF2-40B4-BE49-F238E27FC236}">
                  <a16:creationId xmlns:a16="http://schemas.microsoft.com/office/drawing/2014/main" id="{1B99357D-4275-210A-8C91-4AC829EC87FA}"/>
                </a:ext>
              </a:extLst>
            </p:cNvPr>
            <p:cNvSpPr txBox="1"/>
            <p:nvPr/>
          </p:nvSpPr>
          <p:spPr>
            <a:xfrm>
              <a:off x="7409333" y="1957766"/>
              <a:ext cx="1814387" cy="119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Summarize a document 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– get right down to business by summarizing long documents and focusing 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 the relevant sections.</a:t>
              </a:r>
            </a:p>
          </p:txBody>
        </p:sp>
        <p:sp>
          <p:nvSpPr>
            <p:cNvPr id="101" name="TextBox 5">
              <a:extLst>
                <a:ext uri="{FF2B5EF4-FFF2-40B4-BE49-F238E27FC236}">
                  <a16:creationId xmlns:a16="http://schemas.microsoft.com/office/drawing/2014/main" id="{F694DC2F-652A-66F8-1725-61FC41CD0477}"/>
                </a:ext>
              </a:extLst>
            </p:cNvPr>
            <p:cNvSpPr txBox="1"/>
            <p:nvPr/>
          </p:nvSpPr>
          <p:spPr>
            <a:xfrm>
              <a:off x="9050182" y="1463713"/>
              <a:ext cx="3914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4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8318C110-12A8-4B29-AB5F-EE77B5E40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83196" y="1619990"/>
              <a:ext cx="318387" cy="280446"/>
            </a:xfrm>
            <a:prstGeom prst="rect">
              <a:avLst/>
            </a:prstGeom>
          </p:spPr>
        </p:pic>
        <p:sp>
          <p:nvSpPr>
            <p:cNvPr id="103" name="TextBox 44">
              <a:extLst>
                <a:ext uri="{FF2B5EF4-FFF2-40B4-BE49-F238E27FC236}">
                  <a16:creationId xmlns:a16="http://schemas.microsoft.com/office/drawing/2014/main" id="{4178A1EC-A451-9956-4A77-DF25EA6267BC}"/>
                </a:ext>
              </a:extLst>
            </p:cNvPr>
            <p:cNvSpPr txBox="1"/>
            <p:nvPr/>
          </p:nvSpPr>
          <p:spPr>
            <a:xfrm>
              <a:off x="7602300" y="3171742"/>
              <a:ext cx="1340058" cy="33855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Give me a bulleted list of key points from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46366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file</a:t>
              </a:r>
            </a:p>
          </p:txBody>
        </p:sp>
        <p:pic>
          <p:nvPicPr>
            <p:cNvPr id="104" name="Graphic 46">
              <a:extLst>
                <a:ext uri="{FF2B5EF4-FFF2-40B4-BE49-F238E27FC236}">
                  <a16:creationId xmlns:a16="http://schemas.microsoft.com/office/drawing/2014/main" id="{3F6524EA-55FF-2AC7-CFDC-22EF757DF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5073" y="3201363"/>
              <a:ext cx="163426" cy="163426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8BFAA2-A197-FA09-2215-D6E2B1F27D0E}"/>
              </a:ext>
            </a:extLst>
          </p:cNvPr>
          <p:cNvGrpSpPr/>
          <p:nvPr/>
        </p:nvGrpSpPr>
        <p:grpSpPr>
          <a:xfrm>
            <a:off x="9453208" y="1884818"/>
            <a:ext cx="2261048" cy="2221428"/>
            <a:chOff x="9549461" y="1463713"/>
            <a:chExt cx="2261048" cy="2221428"/>
          </a:xfrm>
        </p:grpSpPr>
        <p:sp>
          <p:nvSpPr>
            <p:cNvPr id="93" name="Rounded Rectangle 1">
              <a:extLst>
                <a:ext uri="{FF2B5EF4-FFF2-40B4-BE49-F238E27FC236}">
                  <a16:creationId xmlns:a16="http://schemas.microsoft.com/office/drawing/2014/main" id="{59550B36-A5A6-502B-8676-F1D0E3B71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49461" y="1463713"/>
              <a:ext cx="2153223" cy="2221428"/>
            </a:xfrm>
            <a:prstGeom prst="roundRect">
              <a:avLst>
                <a:gd name="adj" fmla="val 2901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4" name="TextBox 57">
              <a:extLst>
                <a:ext uri="{FF2B5EF4-FFF2-40B4-BE49-F238E27FC236}">
                  <a16:creationId xmlns:a16="http://schemas.microsoft.com/office/drawing/2014/main" id="{194B6E58-2795-6B2C-6957-567C5D02CB60}"/>
                </a:ext>
              </a:extLst>
            </p:cNvPr>
            <p:cNvSpPr txBox="1"/>
            <p:nvPr/>
          </p:nvSpPr>
          <p:spPr>
            <a:xfrm>
              <a:off x="9670382" y="1957766"/>
              <a:ext cx="1585640" cy="119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Tell me about a topic/project 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– provide insights and analysis from across multiple sources to get up to speed quickly.</a:t>
              </a:r>
            </a:p>
          </p:txBody>
        </p:sp>
        <p:sp>
          <p:nvSpPr>
            <p:cNvPr id="95" name="TextBox 6">
              <a:extLst>
                <a:ext uri="{FF2B5EF4-FFF2-40B4-BE49-F238E27FC236}">
                  <a16:creationId xmlns:a16="http://schemas.microsoft.com/office/drawing/2014/main" id="{20190CE8-7963-C6AE-2F5B-BBF136262A72}"/>
                </a:ext>
              </a:extLst>
            </p:cNvPr>
            <p:cNvSpPr txBox="1"/>
            <p:nvPr/>
          </p:nvSpPr>
          <p:spPr>
            <a:xfrm>
              <a:off x="11311230" y="1463713"/>
              <a:ext cx="3914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5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2BF77F10-0F91-982A-CB4C-5224FF162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40013" y="1619990"/>
              <a:ext cx="318387" cy="280446"/>
            </a:xfrm>
            <a:prstGeom prst="rect">
              <a:avLst/>
            </a:prstGeom>
          </p:spPr>
        </p:pic>
        <p:sp>
          <p:nvSpPr>
            <p:cNvPr id="97" name="TextBox 48">
              <a:extLst>
                <a:ext uri="{FF2B5EF4-FFF2-40B4-BE49-F238E27FC236}">
                  <a16:creationId xmlns:a16="http://schemas.microsoft.com/office/drawing/2014/main" id="{023FB5F8-BAC0-CF3A-FE68-7D3F2BD4AFDC}"/>
                </a:ext>
              </a:extLst>
            </p:cNvPr>
            <p:cNvSpPr txBox="1"/>
            <p:nvPr/>
          </p:nvSpPr>
          <p:spPr>
            <a:xfrm>
              <a:off x="9866807" y="3171742"/>
              <a:ext cx="1943702" cy="33855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Tell me what's new about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46366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topic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organized by emails, chats, and files?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8" name="Graphic 50">
              <a:extLst>
                <a:ext uri="{FF2B5EF4-FFF2-40B4-BE49-F238E27FC236}">
                  <a16:creationId xmlns:a16="http://schemas.microsoft.com/office/drawing/2014/main" id="{4F88AF6B-8764-0722-06D7-07BF343A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39581" y="3201363"/>
              <a:ext cx="163426" cy="16342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040FE4-F8E4-82D9-470D-39D9BBF8F8C9}"/>
              </a:ext>
            </a:extLst>
          </p:cNvPr>
          <p:cNvGrpSpPr/>
          <p:nvPr/>
        </p:nvGrpSpPr>
        <p:grpSpPr>
          <a:xfrm>
            <a:off x="409019" y="4230529"/>
            <a:ext cx="2153223" cy="2221429"/>
            <a:chOff x="505272" y="3809424"/>
            <a:chExt cx="2153223" cy="2221429"/>
          </a:xfrm>
        </p:grpSpPr>
        <p:sp>
          <p:nvSpPr>
            <p:cNvPr id="87" name="Rounded Rectangle 1">
              <a:extLst>
                <a:ext uri="{FF2B5EF4-FFF2-40B4-BE49-F238E27FC236}">
                  <a16:creationId xmlns:a16="http://schemas.microsoft.com/office/drawing/2014/main" id="{BB679FF4-82BC-65AD-EA4D-7CEE70327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5272" y="3809425"/>
              <a:ext cx="2153223" cy="2221428"/>
            </a:xfrm>
            <a:prstGeom prst="roundRect">
              <a:avLst>
                <a:gd name="adj" fmla="val 2901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88" name="TextBox 61">
              <a:extLst>
                <a:ext uri="{FF2B5EF4-FFF2-40B4-BE49-F238E27FC236}">
                  <a16:creationId xmlns:a16="http://schemas.microsoft.com/office/drawing/2014/main" id="{CF2C10A1-0DD1-78D9-DC0C-BC6BF38A499C}"/>
                </a:ext>
              </a:extLst>
            </p:cNvPr>
            <p:cNvSpPr txBox="1"/>
            <p:nvPr/>
          </p:nvSpPr>
          <p:spPr>
            <a:xfrm>
              <a:off x="626192" y="4303478"/>
              <a:ext cx="1744774" cy="119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Give me some ideas for </a:t>
              </a: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…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– boost your creativity with ideas for your work such as agendas, product names, social media posts, etc.</a:t>
              </a:r>
            </a:p>
          </p:txBody>
        </p:sp>
        <p:sp>
          <p:nvSpPr>
            <p:cNvPr id="89" name="TextBox 7">
              <a:extLst>
                <a:ext uri="{FF2B5EF4-FFF2-40B4-BE49-F238E27FC236}">
                  <a16:creationId xmlns:a16="http://schemas.microsoft.com/office/drawing/2014/main" id="{F084CF4F-AB5A-F938-7EF7-C2502EFC5F94}"/>
                </a:ext>
              </a:extLst>
            </p:cNvPr>
            <p:cNvSpPr txBox="1"/>
            <p:nvPr/>
          </p:nvSpPr>
          <p:spPr>
            <a:xfrm>
              <a:off x="2267041" y="3809424"/>
              <a:ext cx="3914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6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3C8BC9C7-E0A3-DE69-2484-93F4F979A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7685" y="3990229"/>
              <a:ext cx="318387" cy="280446"/>
            </a:xfrm>
            <a:prstGeom prst="rect">
              <a:avLst/>
            </a:prstGeom>
          </p:spPr>
        </p:pic>
        <p:sp>
          <p:nvSpPr>
            <p:cNvPr id="91" name="TextBox 52">
              <a:extLst>
                <a:ext uri="{FF2B5EF4-FFF2-40B4-BE49-F238E27FC236}">
                  <a16:creationId xmlns:a16="http://schemas.microsoft.com/office/drawing/2014/main" id="{77F6939C-AE0E-47F4-E792-DD7EB2CA3EBB}"/>
                </a:ext>
              </a:extLst>
            </p:cNvPr>
            <p:cNvSpPr txBox="1"/>
            <p:nvPr/>
          </p:nvSpPr>
          <p:spPr>
            <a:xfrm>
              <a:off x="827732" y="5531704"/>
              <a:ext cx="154971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Suggest 10 compelling taglines based on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46366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file 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2" name="Graphic 54">
              <a:extLst>
                <a:ext uri="{FF2B5EF4-FFF2-40B4-BE49-F238E27FC236}">
                  <a16:creationId xmlns:a16="http://schemas.microsoft.com/office/drawing/2014/main" id="{65761076-6D3D-7556-10B2-97B635C63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506" y="5561325"/>
              <a:ext cx="163426" cy="16342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C8CDEB3-72A7-6912-DCE1-144EC22275A7}"/>
              </a:ext>
            </a:extLst>
          </p:cNvPr>
          <p:cNvGrpSpPr/>
          <p:nvPr/>
        </p:nvGrpSpPr>
        <p:grpSpPr>
          <a:xfrm>
            <a:off x="4931113" y="4230529"/>
            <a:ext cx="2153223" cy="2221428"/>
            <a:chOff x="5027366" y="3809424"/>
            <a:chExt cx="2153223" cy="2221428"/>
          </a:xfrm>
        </p:grpSpPr>
        <p:sp>
          <p:nvSpPr>
            <p:cNvPr id="81" name="Rounded Rectangle 1">
              <a:extLst>
                <a:ext uri="{FF2B5EF4-FFF2-40B4-BE49-F238E27FC236}">
                  <a16:creationId xmlns:a16="http://schemas.microsoft.com/office/drawing/2014/main" id="{2FFB0952-0EFB-5087-4B0B-532FD1084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7366" y="3809424"/>
              <a:ext cx="2153223" cy="2221428"/>
            </a:xfrm>
            <a:prstGeom prst="roundRect">
              <a:avLst>
                <a:gd name="adj" fmla="val 2901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82" name="TextBox 69">
              <a:extLst>
                <a:ext uri="{FF2B5EF4-FFF2-40B4-BE49-F238E27FC236}">
                  <a16:creationId xmlns:a16="http://schemas.microsoft.com/office/drawing/2014/main" id="{E52BAE3D-B4AF-4E1B-8FBC-6434A4F04572}"/>
                </a:ext>
              </a:extLst>
            </p:cNvPr>
            <p:cNvSpPr txBox="1"/>
            <p:nvPr/>
          </p:nvSpPr>
          <p:spPr>
            <a:xfrm>
              <a:off x="5148286" y="4303478"/>
              <a:ext cx="1932245" cy="8207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What did they say …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– when you vaguely remember someone mentioning a topic, have Copilot do the research.</a:t>
              </a:r>
            </a:p>
          </p:txBody>
        </p:sp>
        <p:sp>
          <p:nvSpPr>
            <p:cNvPr id="83" name="TextBox 9">
              <a:extLst>
                <a:ext uri="{FF2B5EF4-FFF2-40B4-BE49-F238E27FC236}">
                  <a16:creationId xmlns:a16="http://schemas.microsoft.com/office/drawing/2014/main" id="{05EA08C6-2AF3-B118-625F-6FD3BBAFE6C1}"/>
                </a:ext>
              </a:extLst>
            </p:cNvPr>
            <p:cNvSpPr txBox="1"/>
            <p:nvPr/>
          </p:nvSpPr>
          <p:spPr>
            <a:xfrm>
              <a:off x="6789135" y="3809424"/>
              <a:ext cx="3914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8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48486E2F-78CF-A749-ED75-BE7255B93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04834" y="3990229"/>
              <a:ext cx="318387" cy="280446"/>
            </a:xfrm>
            <a:prstGeom prst="rect">
              <a:avLst/>
            </a:prstGeom>
          </p:spPr>
        </p:pic>
        <p:sp>
          <p:nvSpPr>
            <p:cNvPr id="85" name="TextBox 60">
              <a:extLst>
                <a:ext uri="{FF2B5EF4-FFF2-40B4-BE49-F238E27FC236}">
                  <a16:creationId xmlns:a16="http://schemas.microsoft.com/office/drawing/2014/main" id="{5490C1F1-BD9A-DDDF-DD09-B99848722ED8}"/>
                </a:ext>
              </a:extLst>
            </p:cNvPr>
            <p:cNvSpPr txBox="1"/>
            <p:nvPr/>
          </p:nvSpPr>
          <p:spPr>
            <a:xfrm>
              <a:off x="5338447" y="5531704"/>
              <a:ext cx="1062417" cy="33855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What did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46366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person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say about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46366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topic</a:t>
              </a:r>
            </a:p>
          </p:txBody>
        </p:sp>
        <p:pic>
          <p:nvPicPr>
            <p:cNvPr id="86" name="Graphic 62">
              <a:extLst>
                <a:ext uri="{FF2B5EF4-FFF2-40B4-BE49-F238E27FC236}">
                  <a16:creationId xmlns:a16="http://schemas.microsoft.com/office/drawing/2014/main" id="{3CFE66D8-7B77-EE15-8E3A-391C9C8D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1221" y="5561325"/>
              <a:ext cx="163426" cy="163426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A13A1F-3E81-D5C9-D38E-E1311C0BB222}"/>
              </a:ext>
            </a:extLst>
          </p:cNvPr>
          <p:cNvGrpSpPr/>
          <p:nvPr/>
        </p:nvGrpSpPr>
        <p:grpSpPr>
          <a:xfrm>
            <a:off x="9453208" y="4230529"/>
            <a:ext cx="2153223" cy="2221427"/>
            <a:chOff x="9549461" y="3809424"/>
            <a:chExt cx="2153223" cy="2221427"/>
          </a:xfrm>
        </p:grpSpPr>
        <p:sp>
          <p:nvSpPr>
            <p:cNvPr id="75" name="Rounded Rectangle 1">
              <a:extLst>
                <a:ext uri="{FF2B5EF4-FFF2-40B4-BE49-F238E27FC236}">
                  <a16:creationId xmlns:a16="http://schemas.microsoft.com/office/drawing/2014/main" id="{2CB8BC68-4A0F-DF73-9429-B5345E4A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49461" y="3809424"/>
              <a:ext cx="2153223" cy="2221427"/>
            </a:xfrm>
            <a:prstGeom prst="roundRect">
              <a:avLst>
                <a:gd name="adj" fmla="val 2901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6" name="TextBox 77">
              <a:extLst>
                <a:ext uri="{FF2B5EF4-FFF2-40B4-BE49-F238E27FC236}">
                  <a16:creationId xmlns:a16="http://schemas.microsoft.com/office/drawing/2014/main" id="{1C7CBD6D-CEB8-F2AE-5C57-A793C4CD3CED}"/>
                </a:ext>
              </a:extLst>
            </p:cNvPr>
            <p:cNvSpPr txBox="1"/>
            <p:nvPr/>
          </p:nvSpPr>
          <p:spPr>
            <a:xfrm>
              <a:off x="9670381" y="4303478"/>
              <a:ext cx="1895427" cy="1128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Translate a message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– with business becoming increasingly international, it’s important to be able to read or write messages in other languages.</a:t>
              </a:r>
            </a:p>
          </p:txBody>
        </p:sp>
        <p:sp>
          <p:nvSpPr>
            <p:cNvPr id="77" name="TextBox 11">
              <a:extLst>
                <a:ext uri="{FF2B5EF4-FFF2-40B4-BE49-F238E27FC236}">
                  <a16:creationId xmlns:a16="http://schemas.microsoft.com/office/drawing/2014/main" id="{FF9CFBFA-5D67-8DB3-95F3-8E0483267F3A}"/>
                </a:ext>
              </a:extLst>
            </p:cNvPr>
            <p:cNvSpPr txBox="1"/>
            <p:nvPr/>
          </p:nvSpPr>
          <p:spPr>
            <a:xfrm>
              <a:off x="11104442" y="3809424"/>
              <a:ext cx="598242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10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C96A3F8-2E2F-D120-ECB1-56202343E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40013" y="3990229"/>
              <a:ext cx="318387" cy="280446"/>
            </a:xfrm>
            <a:prstGeom prst="rect">
              <a:avLst/>
            </a:prstGeom>
          </p:spPr>
        </p:pic>
        <p:sp>
          <p:nvSpPr>
            <p:cNvPr id="79" name="TextBox 68">
              <a:extLst>
                <a:ext uri="{FF2B5EF4-FFF2-40B4-BE49-F238E27FC236}">
                  <a16:creationId xmlns:a16="http://schemas.microsoft.com/office/drawing/2014/main" id="{40F39368-80B5-2D20-CB6E-EC40E0407BB9}"/>
                </a:ext>
              </a:extLst>
            </p:cNvPr>
            <p:cNvSpPr txBox="1"/>
            <p:nvPr/>
          </p:nvSpPr>
          <p:spPr>
            <a:xfrm>
              <a:off x="9866807" y="5531704"/>
              <a:ext cx="12376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Translate the following text into French: 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0" name="Graphic 70">
              <a:extLst>
                <a:ext uri="{FF2B5EF4-FFF2-40B4-BE49-F238E27FC236}">
                  <a16:creationId xmlns:a16="http://schemas.microsoft.com/office/drawing/2014/main" id="{23B1E8BE-C7E2-9EE3-65B8-0B813CE0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39581" y="5561325"/>
              <a:ext cx="163426" cy="16342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EC09701-7D54-23C5-EE17-469EC77CC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31113" y="1884818"/>
            <a:ext cx="2153223" cy="2221428"/>
            <a:chOff x="5027366" y="1463713"/>
            <a:chExt cx="2153223" cy="2221428"/>
          </a:xfrm>
        </p:grpSpPr>
        <p:sp>
          <p:nvSpPr>
            <p:cNvPr id="69" name="Rounded Rectangle 1">
              <a:extLst>
                <a:ext uri="{FF2B5EF4-FFF2-40B4-BE49-F238E27FC236}">
                  <a16:creationId xmlns:a16="http://schemas.microsoft.com/office/drawing/2014/main" id="{A16D7BC9-CC42-6637-0619-9FC39BBBA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7366" y="1463713"/>
              <a:ext cx="2153223" cy="2221428"/>
            </a:xfrm>
            <a:prstGeom prst="roundRect">
              <a:avLst>
                <a:gd name="adj" fmla="val 2901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0" name="TextBox 49">
              <a:extLst>
                <a:ext uri="{FF2B5EF4-FFF2-40B4-BE49-F238E27FC236}">
                  <a16:creationId xmlns:a16="http://schemas.microsoft.com/office/drawing/2014/main" id="{7AFBB748-579B-3C99-1D2B-06F6827E18F7}"/>
                </a:ext>
              </a:extLst>
            </p:cNvPr>
            <p:cNvSpPr txBox="1"/>
            <p:nvPr/>
          </p:nvSpPr>
          <p:spPr>
            <a:xfrm>
              <a:off x="5148286" y="1957766"/>
              <a:ext cx="1814385" cy="6668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Draft email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– personalize the tone and length.</a:t>
              </a:r>
            </a:p>
          </p:txBody>
        </p:sp>
        <p:sp>
          <p:nvSpPr>
            <p:cNvPr id="71" name="TextBox 3">
              <a:extLst>
                <a:ext uri="{FF2B5EF4-FFF2-40B4-BE49-F238E27FC236}">
                  <a16:creationId xmlns:a16="http://schemas.microsoft.com/office/drawing/2014/main" id="{2ADAF7D3-1361-516B-4C57-0716A04B1728}"/>
                </a:ext>
              </a:extLst>
            </p:cNvPr>
            <p:cNvSpPr txBox="1"/>
            <p:nvPr/>
          </p:nvSpPr>
          <p:spPr>
            <a:xfrm>
              <a:off x="6789135" y="1463713"/>
              <a:ext cx="3914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3</a:t>
              </a:r>
            </a:p>
          </p:txBody>
        </p:sp>
        <p:sp>
          <p:nvSpPr>
            <p:cNvPr id="72" name="TextBox 41">
              <a:extLst>
                <a:ext uri="{FF2B5EF4-FFF2-40B4-BE49-F238E27FC236}">
                  <a16:creationId xmlns:a16="http://schemas.microsoft.com/office/drawing/2014/main" id="{B733B91A-E5FE-30D7-D4AF-32F7151B95BB}"/>
                </a:ext>
              </a:extLst>
            </p:cNvPr>
            <p:cNvSpPr txBox="1"/>
            <p:nvPr/>
          </p:nvSpPr>
          <p:spPr>
            <a:xfrm>
              <a:off x="5338447" y="2983690"/>
              <a:ext cx="154971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Draft an email to [name] that informs them that Project X is delayed two weeks. Make it short and casual in tone. 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3" name="Graphic 42">
              <a:extLst>
                <a:ext uri="{FF2B5EF4-FFF2-40B4-BE49-F238E27FC236}">
                  <a16:creationId xmlns:a16="http://schemas.microsoft.com/office/drawing/2014/main" id="{17E96F4E-BD69-280D-2CB5-60538CD1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11221" y="3013311"/>
              <a:ext cx="163426" cy="163426"/>
            </a:xfrm>
            <a:prstGeom prst="rect">
              <a:avLst/>
            </a:prstGeom>
          </p:spPr>
        </p:pic>
        <p:pic>
          <p:nvPicPr>
            <p:cNvPr id="74" name="Picture 73" descr="A blue square with a letter o&#10;&#10;Description automatically generated">
              <a:extLst>
                <a:ext uri="{FF2B5EF4-FFF2-40B4-BE49-F238E27FC236}">
                  <a16:creationId xmlns:a16="http://schemas.microsoft.com/office/drawing/2014/main" id="{C0780738-3B05-1363-6CA6-4DEA4D8AA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9116" y="1619990"/>
              <a:ext cx="301524" cy="280446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B59520-EF5F-C37E-4313-0620F4FA27A4}"/>
              </a:ext>
            </a:extLst>
          </p:cNvPr>
          <p:cNvGrpSpPr/>
          <p:nvPr/>
        </p:nvGrpSpPr>
        <p:grpSpPr>
          <a:xfrm>
            <a:off x="7192160" y="4230529"/>
            <a:ext cx="2153223" cy="2221428"/>
            <a:chOff x="7288413" y="3809424"/>
            <a:chExt cx="2153223" cy="2221428"/>
          </a:xfrm>
        </p:grpSpPr>
        <p:sp>
          <p:nvSpPr>
            <p:cNvPr id="63" name="Rounded Rectangle 1">
              <a:extLst>
                <a:ext uri="{FF2B5EF4-FFF2-40B4-BE49-F238E27FC236}">
                  <a16:creationId xmlns:a16="http://schemas.microsoft.com/office/drawing/2014/main" id="{A6C2A085-1AC7-F7A7-E478-F9DA2B990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88413" y="3809424"/>
              <a:ext cx="2153223" cy="2221428"/>
            </a:xfrm>
            <a:prstGeom prst="roundRect">
              <a:avLst>
                <a:gd name="adj" fmla="val 2901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4" name="TextBox 73">
              <a:extLst>
                <a:ext uri="{FF2B5EF4-FFF2-40B4-BE49-F238E27FC236}">
                  <a16:creationId xmlns:a16="http://schemas.microsoft.com/office/drawing/2014/main" id="{DC7859A8-E639-AE86-5C20-CD525CE847A3}"/>
                </a:ext>
              </a:extLst>
            </p:cNvPr>
            <p:cNvSpPr txBox="1"/>
            <p:nvPr/>
          </p:nvSpPr>
          <p:spPr>
            <a:xfrm>
              <a:off x="7409333" y="4303478"/>
              <a:ext cx="1742685" cy="6668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8661C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How do I …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–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let Copilot help you build or fix formulas in Excel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C679F92A-A63B-8C92-5DE1-5CFA4E885555}"/>
                </a:ext>
              </a:extLst>
            </p:cNvPr>
            <p:cNvSpPr txBox="1"/>
            <p:nvPr/>
          </p:nvSpPr>
          <p:spPr>
            <a:xfrm>
              <a:off x="9050182" y="3809424"/>
              <a:ext cx="39145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/>
                </a:rPr>
                <a:t>9</a:t>
              </a:r>
            </a:p>
          </p:txBody>
        </p:sp>
        <p:sp>
          <p:nvSpPr>
            <p:cNvPr id="66" name="TextBox 64">
              <a:extLst>
                <a:ext uri="{FF2B5EF4-FFF2-40B4-BE49-F238E27FC236}">
                  <a16:creationId xmlns:a16="http://schemas.microsoft.com/office/drawing/2014/main" id="{64255297-57D1-7547-0902-3084582632E3}"/>
                </a:ext>
              </a:extLst>
            </p:cNvPr>
            <p:cNvSpPr txBox="1"/>
            <p:nvPr/>
          </p:nvSpPr>
          <p:spPr>
            <a:xfrm>
              <a:off x="7602299" y="5531704"/>
              <a:ext cx="15497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How do I sum values that are greater than 0?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FA4F0F9-65F6-3F0A-9FC6-62BD9D138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5073" y="5561325"/>
              <a:ext cx="163426" cy="163426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1D9F39A-05D8-1E30-151B-79CD4E0A8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70066" y="4230529"/>
            <a:ext cx="2153223" cy="2221428"/>
            <a:chOff x="2766319" y="3809424"/>
            <a:chExt cx="2153223" cy="222142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F0FAEB7-F0E8-2EA7-416F-5503AA31B3C1}"/>
                </a:ext>
              </a:extLst>
            </p:cNvPr>
            <p:cNvGrpSpPr/>
            <p:nvPr/>
          </p:nvGrpSpPr>
          <p:grpSpPr>
            <a:xfrm>
              <a:off x="2766319" y="3809424"/>
              <a:ext cx="2153223" cy="2221428"/>
              <a:chOff x="2766319" y="3809424"/>
              <a:chExt cx="2153223" cy="2221428"/>
            </a:xfrm>
          </p:grpSpPr>
          <p:sp>
            <p:nvSpPr>
              <p:cNvPr id="58" name="Rounded Rectangle 1">
                <a:extLst>
                  <a:ext uri="{FF2B5EF4-FFF2-40B4-BE49-F238E27FC236}">
                    <a16:creationId xmlns:a16="http://schemas.microsoft.com/office/drawing/2014/main" id="{677A3F3F-3968-D627-AF99-67456FE7BF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2766319" y="3809424"/>
                <a:ext cx="2153223" cy="2221428"/>
              </a:xfrm>
              <a:prstGeom prst="roundRect">
                <a:avLst>
                  <a:gd name="adj" fmla="val 2901"/>
                </a:avLst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59" name="TextBox 65">
                <a:extLst>
                  <a:ext uri="{FF2B5EF4-FFF2-40B4-BE49-F238E27FC236}">
                    <a16:creationId xmlns:a16="http://schemas.microsoft.com/office/drawing/2014/main" id="{3B34582A-3E0F-43B3-D808-D1A043F9CF77}"/>
                  </a:ext>
                </a:extLst>
              </p:cNvPr>
              <p:cNvSpPr txBox="1"/>
              <p:nvPr/>
            </p:nvSpPr>
            <p:spPr>
              <a:xfrm>
                <a:off x="2887238" y="4303478"/>
                <a:ext cx="1972597" cy="820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8661C5"/>
                    </a:solidFill>
                    <a:effectLst/>
                    <a:uLnTx/>
                    <a:uFillTx/>
                    <a:latin typeface="Segoe UI Semibold" panose="020B0502040204020203" pitchFamily="34" charset="0"/>
                    <a:ea typeface="+mn-ea"/>
                    <a:cs typeface="Segoe UI Semibold" panose="020B0502040204020203" pitchFamily="34" charset="0"/>
                  </a:rPr>
                  <a:t>Help me write …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– jumpstart creativity and write and edit like a pro by getting a first draft in seconds.</a:t>
                </a:r>
              </a:p>
            </p:txBody>
          </p:sp>
          <p:sp>
            <p:nvSpPr>
              <p:cNvPr id="60" name="TextBox 8">
                <a:extLst>
                  <a:ext uri="{FF2B5EF4-FFF2-40B4-BE49-F238E27FC236}">
                    <a16:creationId xmlns:a16="http://schemas.microsoft.com/office/drawing/2014/main" id="{AA0E9C18-63E2-F1DA-4A62-D99F2643D73B}"/>
                  </a:ext>
                </a:extLst>
              </p:cNvPr>
              <p:cNvSpPr txBox="1"/>
              <p:nvPr/>
            </p:nvSpPr>
            <p:spPr>
              <a:xfrm>
                <a:off x="4528088" y="3809424"/>
                <a:ext cx="391454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/>
                  </a:rPr>
                  <a:t>7</a:t>
                </a:r>
              </a:p>
            </p:txBody>
          </p:sp>
          <p:sp>
            <p:nvSpPr>
              <p:cNvPr id="61" name="TextBox 56">
                <a:extLst>
                  <a:ext uri="{FF2B5EF4-FFF2-40B4-BE49-F238E27FC236}">
                    <a16:creationId xmlns:a16="http://schemas.microsoft.com/office/drawing/2014/main" id="{3D2521F0-E585-E507-1023-BDD1C7235CE7}"/>
                  </a:ext>
                </a:extLst>
              </p:cNvPr>
              <p:cNvSpPr txBox="1"/>
              <p:nvPr/>
            </p:nvSpPr>
            <p:spPr>
              <a:xfrm>
                <a:off x="3085792" y="5531704"/>
                <a:ext cx="114987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Generate three ways to say [x] </a:t>
                </a: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62" name="Graphic 58">
                <a:extLst>
                  <a:ext uri="{FF2B5EF4-FFF2-40B4-BE49-F238E27FC236}">
                    <a16:creationId xmlns:a16="http://schemas.microsoft.com/office/drawing/2014/main" id="{497A663F-407A-B4F4-FCFE-D64D1DDD0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58566" y="5561325"/>
                <a:ext cx="163426" cy="163426"/>
              </a:xfrm>
              <a:prstGeom prst="rect">
                <a:avLst/>
              </a:prstGeom>
            </p:spPr>
          </p:pic>
        </p:grpSp>
        <p:pic>
          <p:nvPicPr>
            <p:cNvPr id="57" name="Picture 56" descr="A blue square with white letter on it&#10;&#10;Description automatically generated">
              <a:extLst>
                <a:ext uri="{FF2B5EF4-FFF2-40B4-BE49-F238E27FC236}">
                  <a16:creationId xmlns:a16="http://schemas.microsoft.com/office/drawing/2014/main" id="{33884DBE-C957-747C-63D1-637816C93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0920" y="3990160"/>
              <a:ext cx="301525" cy="280584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7B92FCF-17C1-1AA2-13E4-48343ECA5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65" t="16861" r="12585" b="22031"/>
          <a:stretch/>
        </p:blipFill>
        <p:spPr>
          <a:xfrm>
            <a:off x="7359261" y="4387905"/>
            <a:ext cx="391454" cy="335268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DF8E3-9EFB-EA77-FFD9-2C3FB394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635" y="197833"/>
            <a:ext cx="848976" cy="85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F379ED1C-2E41-FC9C-65EE-743C59262A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3670323" y="1235270"/>
            <a:ext cx="4419601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46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599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24671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12844">
                      <a:srgbClr val="291817"/>
                    </a:gs>
                    <a:gs pos="38000">
                      <a:srgbClr val="291817"/>
                    </a:gs>
                  </a:gsLst>
                  <a:lin ang="13500000" scaled="1"/>
                </a:gradFill>
                <a:effectLst/>
                <a:uLnTx/>
                <a:uFillTx/>
                <a:latin typeface="Segoe Sans Display Semibold"/>
                <a:ea typeface="+mn-ea"/>
                <a:cs typeface="Segoe Sans Display Semibold"/>
              </a:rPr>
              <a:t>Microsoft 365 Copilot</a:t>
            </a:r>
            <a:endParaRPr kumimoji="0" lang="en-US" sz="3200" b="0" i="0" u="none" strike="noStrike" kern="1200" cap="none" spc="-50" normalizeH="0" baseline="0" noProof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6198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FE0E-6E2D-2661-43BE-8E015D854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7" name="Rectangle">
            <a:extLst>
              <a:ext uri="{FF2B5EF4-FFF2-40B4-BE49-F238E27FC236}">
                <a16:creationId xmlns:a16="http://schemas.microsoft.com/office/drawing/2014/main" id="{AD0A2505-D4BD-17A2-42FF-B43A8C117FC6}"/>
              </a:ext>
            </a:extLst>
          </p:cNvPr>
          <p:cNvSpPr/>
          <p:nvPr/>
        </p:nvSpPr>
        <p:spPr>
          <a:xfrm>
            <a:off x="0" y="-1"/>
            <a:ext cx="4064001" cy="6858001"/>
          </a:xfrm>
          <a:prstGeom prst="rect">
            <a:avLst/>
          </a:prstGeom>
          <a:solidFill>
            <a:srgbClr val="45454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6398" name="Rectangle">
            <a:extLst>
              <a:ext uri="{FF2B5EF4-FFF2-40B4-BE49-F238E27FC236}">
                <a16:creationId xmlns:a16="http://schemas.microsoft.com/office/drawing/2014/main" id="{D108D2D5-0163-8F87-26DF-B517F5786104}"/>
              </a:ext>
            </a:extLst>
          </p:cNvPr>
          <p:cNvSpPr/>
          <p:nvPr/>
        </p:nvSpPr>
        <p:spPr>
          <a:xfrm>
            <a:off x="8128001" y="0"/>
            <a:ext cx="4064000" cy="68580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BEBEB"/>
              </a:gs>
            </a:gsLst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6400" name="Awesome template">
            <a:extLst>
              <a:ext uri="{FF2B5EF4-FFF2-40B4-BE49-F238E27FC236}">
                <a16:creationId xmlns:a16="http://schemas.microsoft.com/office/drawing/2014/main" id="{64A824F8-8E21-8BD9-2995-59BE24AEEE22}"/>
              </a:ext>
            </a:extLst>
          </p:cNvPr>
          <p:cNvSpPr txBox="1"/>
          <p:nvPr/>
        </p:nvSpPr>
        <p:spPr>
          <a:xfrm>
            <a:off x="617621" y="1112450"/>
            <a:ext cx="2776564" cy="95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20000"/>
              </a:lnSpc>
              <a:defRPr sz="2500" cap="all" spc="125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Bold"/>
              </a:defRPr>
            </a:lvl1pPr>
          </a:lstStyle>
          <a:p>
            <a:pPr algn="r" defTabSz="412750" hangingPunct="0"/>
            <a:r>
              <a:rPr lang="pt-BR" sz="1250" kern="0" spc="63">
                <a:latin typeface="Montserrat Bold"/>
              </a:rPr>
              <a:t>British Columbia </a:t>
            </a:r>
            <a:r>
              <a:rPr lang="pt-BR" sz="1250" kern="0" spc="63" err="1">
                <a:latin typeface="Montserrat Bold"/>
              </a:rPr>
              <a:t>Investment</a:t>
            </a:r>
            <a:r>
              <a:rPr lang="pt-BR" sz="1250" kern="0" spc="63">
                <a:latin typeface="Montserrat Bold"/>
              </a:rPr>
              <a:t> Management: </a:t>
            </a:r>
          </a:p>
          <a:p>
            <a:pPr algn="r" defTabSz="412750" hangingPunct="0"/>
            <a:r>
              <a:rPr lang="pt-BR" sz="1250" kern="0" spc="63">
                <a:latin typeface="Montserrat Bold"/>
              </a:rPr>
              <a:t>Desafios, Ferramentas e Resultados</a:t>
            </a:r>
            <a:endParaRPr sz="1250" kern="0" spc="63">
              <a:latin typeface="Montserrat Bold"/>
            </a:endParaRP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EA812E2C-2DEA-BD16-6149-B11A5DBFF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62" y="461180"/>
            <a:ext cx="314486" cy="56250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E71A6BF-6D97-CCF8-177D-6A4553F57FD1}"/>
              </a:ext>
            </a:extLst>
          </p:cNvPr>
          <p:cNvGrpSpPr/>
          <p:nvPr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11A1C60B-0495-78FA-6C95-404A5CE9E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0CF87F4F-B56C-4839-71DB-36E2FF15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sp>
        <p:nvSpPr>
          <p:cNvPr id="27" name="Rectangle">
            <a:extLst>
              <a:ext uri="{FF2B5EF4-FFF2-40B4-BE49-F238E27FC236}">
                <a16:creationId xmlns:a16="http://schemas.microsoft.com/office/drawing/2014/main" id="{8D51F69D-13A6-43E4-2161-238F88A0180A}"/>
              </a:ext>
            </a:extLst>
          </p:cNvPr>
          <p:cNvSpPr/>
          <p:nvPr/>
        </p:nvSpPr>
        <p:spPr>
          <a:xfrm>
            <a:off x="4064001" y="5544"/>
            <a:ext cx="4023928" cy="6858001"/>
          </a:xfrm>
          <a:prstGeom prst="rect">
            <a:avLst/>
          </a:prstGeom>
          <a:solidFill>
            <a:srgbClr val="FD4A2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8" name="Título 3">
            <a:extLst>
              <a:ext uri="{FF2B5EF4-FFF2-40B4-BE49-F238E27FC236}">
                <a16:creationId xmlns:a16="http://schemas.microsoft.com/office/drawing/2014/main" id="{72209895-0C3B-4A80-4EF9-8B995A8FB8F1}"/>
              </a:ext>
            </a:extLst>
          </p:cNvPr>
          <p:cNvSpPr txBox="1">
            <a:spLocks/>
          </p:cNvSpPr>
          <p:nvPr/>
        </p:nvSpPr>
        <p:spPr>
          <a:xfrm>
            <a:off x="4333584" y="1112450"/>
            <a:ext cx="3402721" cy="72571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>
                <a:solidFill>
                  <a:schemeClr val="bg1"/>
                </a:solidFill>
              </a:rPr>
              <a:t>Desafios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EAF973B-E252-1A87-1049-5708570ABC9B}"/>
              </a:ext>
            </a:extLst>
          </p:cNvPr>
          <p:cNvSpPr txBox="1"/>
          <p:nvPr/>
        </p:nvSpPr>
        <p:spPr>
          <a:xfrm>
            <a:off x="4333584" y="2258019"/>
            <a:ext cx="3633603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Automatizar tarefas manuais e repetitivas (relatórios, análises) 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Segurança e conformidade rígidas 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Engajamento e produtividade em reuniões 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Treinar colaboradores para IA</a:t>
            </a:r>
            <a:endParaRPr lang="pt-BR" sz="1800">
              <a:solidFill>
                <a:schemeClr val="bg1"/>
              </a:solidFill>
            </a:endParaRPr>
          </a:p>
        </p:txBody>
      </p:sp>
      <p:sp>
        <p:nvSpPr>
          <p:cNvPr id="6368" name="Título 3">
            <a:extLst>
              <a:ext uri="{FF2B5EF4-FFF2-40B4-BE49-F238E27FC236}">
                <a16:creationId xmlns:a16="http://schemas.microsoft.com/office/drawing/2014/main" id="{E2F965F7-7172-519C-9334-CEE4953966D7}"/>
              </a:ext>
            </a:extLst>
          </p:cNvPr>
          <p:cNvSpPr txBox="1">
            <a:spLocks/>
          </p:cNvSpPr>
          <p:nvPr/>
        </p:nvSpPr>
        <p:spPr>
          <a:xfrm>
            <a:off x="8357512" y="1109779"/>
            <a:ext cx="3402721" cy="72571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/>
              <a:t>Resultados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DF1C36-0541-3C05-64B6-DC5C30E0F4B1}"/>
              </a:ext>
            </a:extLst>
          </p:cNvPr>
          <p:cNvSpPr txBox="1"/>
          <p:nvPr/>
        </p:nvSpPr>
        <p:spPr>
          <a:xfrm>
            <a:off x="189099" y="4598298"/>
            <a:ext cx="363360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 err="1">
                <a:solidFill>
                  <a:schemeClr val="bg1"/>
                </a:solidFill>
              </a:rPr>
              <a:t>Copilot</a:t>
            </a:r>
            <a:r>
              <a:rPr lang="pt-BR" sz="1200">
                <a:solidFill>
                  <a:schemeClr val="bg1"/>
                </a:solidFill>
              </a:rPr>
              <a:t> M365 (Word, Excel, Teams, Outlook, PowerPoint)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</a:rPr>
              <a:t>Azure OpenAI: assistentes para relatórios e análises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</a:rPr>
              <a:t>Acesso antecipado e workshops de prototipação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200">
                <a:solidFill>
                  <a:schemeClr val="bg1"/>
                </a:solidFill>
              </a:rPr>
              <a:t>Comunidades internas para boas práticas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B17F8771-B585-3560-15E7-A7249457018B}"/>
              </a:ext>
            </a:extLst>
          </p:cNvPr>
          <p:cNvSpPr txBox="1">
            <a:spLocks/>
          </p:cNvSpPr>
          <p:nvPr/>
        </p:nvSpPr>
        <p:spPr>
          <a:xfrm>
            <a:off x="189099" y="4079854"/>
            <a:ext cx="3402721" cy="548355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>
                <a:solidFill>
                  <a:schemeClr val="bg1"/>
                </a:solidFill>
              </a:rPr>
              <a:t>Ferramentas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4CA8828B-D292-79A2-F575-58B561D4DF7F}"/>
              </a:ext>
            </a:extLst>
          </p:cNvPr>
          <p:cNvSpPr/>
          <p:nvPr/>
        </p:nvSpPr>
        <p:spPr>
          <a:xfrm>
            <a:off x="8442960" y="1948128"/>
            <a:ext cx="1097280" cy="1097280"/>
          </a:xfrm>
          <a:prstGeom prst="roundRect">
            <a:avLst>
              <a:gd name="adj" fmla="val 4167"/>
            </a:avLst>
          </a:prstGeom>
          <a:solidFill>
            <a:srgbClr val="FD4B23"/>
          </a:solidFill>
          <a:ln w="12700">
            <a:noFill/>
            <a:prstDash val="solid"/>
          </a:ln>
        </p:spPr>
        <p:txBody>
          <a:bodyPr/>
          <a:lstStyle/>
          <a:p>
            <a:endParaRPr>
              <a:highlight>
                <a:srgbClr val="FD4B23"/>
              </a:highlight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1F19E9B-E8E0-D824-864D-3511F758E88B}"/>
              </a:ext>
            </a:extLst>
          </p:cNvPr>
          <p:cNvSpPr/>
          <p:nvPr/>
        </p:nvSpPr>
        <p:spPr>
          <a:xfrm>
            <a:off x="8442960" y="2222448"/>
            <a:ext cx="10972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>
                <a:solidFill>
                  <a:srgbClr val="FFFFFF"/>
                </a:solidFill>
              </a:rPr>
              <a:t>10–20%</a:t>
            </a:r>
            <a:endParaRPr lang="en-US" sz="160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F7FCEC7-2E63-9F4E-5BE7-D43A7809A66E}"/>
              </a:ext>
            </a:extLst>
          </p:cNvPr>
          <p:cNvSpPr/>
          <p:nvPr/>
        </p:nvSpPr>
        <p:spPr>
          <a:xfrm>
            <a:off x="9611360" y="2336748"/>
            <a:ext cx="1609460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>
                <a:solidFill>
                  <a:srgbClr val="030A18"/>
                </a:solidFill>
              </a:rPr>
              <a:t>Produtividade</a:t>
            </a:r>
            <a:endParaRPr lang="en-US" sz="160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57ADB325-3B37-06E7-213F-DB6670A2F7D2}"/>
              </a:ext>
            </a:extLst>
          </p:cNvPr>
          <p:cNvSpPr/>
          <p:nvPr/>
        </p:nvSpPr>
        <p:spPr>
          <a:xfrm>
            <a:off x="8442960" y="3446747"/>
            <a:ext cx="1097280" cy="1097280"/>
          </a:xfrm>
          <a:prstGeom prst="roundRect">
            <a:avLst>
              <a:gd name="adj" fmla="val 4167"/>
            </a:avLst>
          </a:prstGeom>
          <a:solidFill>
            <a:srgbClr val="FD4B23"/>
          </a:solidFill>
          <a:ln w="12700">
            <a:noFill/>
            <a:prstDash val="solid"/>
          </a:ln>
        </p:spPr>
        <p:txBody>
          <a:bodyPr/>
          <a:lstStyle/>
          <a:p>
            <a:endParaRPr>
              <a:highlight>
                <a:srgbClr val="FD4B23"/>
              </a:highlight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9F12622F-97C3-18FD-EDE5-18B31B5F939D}"/>
              </a:ext>
            </a:extLst>
          </p:cNvPr>
          <p:cNvSpPr/>
          <p:nvPr/>
        </p:nvSpPr>
        <p:spPr>
          <a:xfrm>
            <a:off x="8442960" y="3721067"/>
            <a:ext cx="10972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>
                <a:solidFill>
                  <a:srgbClr val="FFFFFF"/>
                </a:solidFill>
              </a:rPr>
              <a:t>68%</a:t>
            </a:r>
            <a:endParaRPr lang="en-US" sz="160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C1B54CCD-4053-D1E4-0BB5-A2A8AAFD7437}"/>
              </a:ext>
            </a:extLst>
          </p:cNvPr>
          <p:cNvSpPr/>
          <p:nvPr/>
        </p:nvSpPr>
        <p:spPr>
          <a:xfrm>
            <a:off x="9611360" y="3835367"/>
            <a:ext cx="1694923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>
                <a:solidFill>
                  <a:srgbClr val="030A18"/>
                </a:solidFill>
              </a:rPr>
              <a:t>Satisfação</a:t>
            </a:r>
            <a:endParaRPr lang="en-US" sz="1600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83026898-8A79-D1F8-EDE1-D58EF436E677}"/>
              </a:ext>
            </a:extLst>
          </p:cNvPr>
          <p:cNvSpPr/>
          <p:nvPr/>
        </p:nvSpPr>
        <p:spPr>
          <a:xfrm>
            <a:off x="8442960" y="4943530"/>
            <a:ext cx="1097280" cy="1097280"/>
          </a:xfrm>
          <a:prstGeom prst="roundRect">
            <a:avLst>
              <a:gd name="adj" fmla="val 4167"/>
            </a:avLst>
          </a:prstGeom>
          <a:solidFill>
            <a:srgbClr val="FD4B2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>
              <a:highlight>
                <a:srgbClr val="FD4B23"/>
              </a:highlight>
            </a:endParaRPr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250019F7-FB46-EA2F-A890-74CC216F3859}"/>
              </a:ext>
            </a:extLst>
          </p:cNvPr>
          <p:cNvSpPr/>
          <p:nvPr/>
        </p:nvSpPr>
        <p:spPr>
          <a:xfrm>
            <a:off x="8442960" y="5217850"/>
            <a:ext cx="109728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>
                <a:solidFill>
                  <a:schemeClr val="bg1"/>
                </a:solidFill>
              </a:rPr>
              <a:t>&gt;2,3k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BC3B1C86-8B20-C06B-EB5C-A9C4A71357F6}"/>
              </a:ext>
            </a:extLst>
          </p:cNvPr>
          <p:cNvSpPr/>
          <p:nvPr/>
        </p:nvSpPr>
        <p:spPr>
          <a:xfrm>
            <a:off x="9611361" y="5383534"/>
            <a:ext cx="2148872" cy="320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>
                <a:solidFill>
                  <a:srgbClr val="030A18"/>
                </a:solidFill>
              </a:rPr>
              <a:t>Horas Economizadas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998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695C0-6CED-9E50-0676-A5BEB7BC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CB0E9A69-235A-EB1A-67A8-44C535457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E0767BB9-F27A-59BE-31DF-66EC784AD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0939" y="3788465"/>
            <a:ext cx="2965168" cy="18813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22C87ED-6B62-476D-5225-7C75D6766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309" y="639222"/>
            <a:ext cx="7282880" cy="5508528"/>
          </a:xfrm>
          <a:prstGeom prst="rect">
            <a:avLst/>
          </a:prstGeom>
        </p:spPr>
      </p:pic>
      <p:pic>
        <p:nvPicPr>
          <p:cNvPr id="5" name="Google Shape;1833;p204">
            <a:extLst>
              <a:ext uri="{FF2B5EF4-FFF2-40B4-BE49-F238E27FC236}">
                <a16:creationId xmlns:a16="http://schemas.microsoft.com/office/drawing/2014/main" id="{45E071F9-0823-9993-5181-57C83179DE38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01" y="2261827"/>
            <a:ext cx="4818335" cy="38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34;p204">
            <a:extLst>
              <a:ext uri="{FF2B5EF4-FFF2-40B4-BE49-F238E27FC236}">
                <a16:creationId xmlns:a16="http://schemas.microsoft.com/office/drawing/2014/main" id="{AD4DD907-2760-6DE9-D083-7B59805AFC05}"/>
              </a:ext>
            </a:extLst>
          </p:cNvPr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100" y="1633578"/>
            <a:ext cx="4892337" cy="31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ycled vector graphics">
            <a:extLst>
              <a:ext uri="{FF2B5EF4-FFF2-40B4-BE49-F238E27FC236}">
                <a16:creationId xmlns:a16="http://schemas.microsoft.com/office/drawing/2014/main" id="{82B699D2-86C9-9CAA-B80C-946F2475C237}"/>
              </a:ext>
            </a:extLst>
          </p:cNvPr>
          <p:cNvSpPr txBox="1"/>
          <p:nvPr/>
        </p:nvSpPr>
        <p:spPr>
          <a:xfrm>
            <a:off x="521481" y="220427"/>
            <a:ext cx="5563585" cy="54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90000"/>
              </a:lnSpc>
              <a:defRPr sz="65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Bold"/>
              </a:defRPr>
            </a:lvl1pPr>
          </a:lstStyle>
          <a:p>
            <a:pPr defTabSz="412750" hangingPunct="0"/>
            <a:r>
              <a:rPr lang="pt-BR" sz="3600" b="1" i="0">
                <a:solidFill>
                  <a:srgbClr val="FFFFFF"/>
                </a:solidFill>
                <a:effectLst/>
                <a:latin typeface="Bw Mitga" panose="00000500000000000000" pitchFamily="50" charset="0"/>
              </a:rPr>
              <a:t>GitHub </a:t>
            </a:r>
            <a:r>
              <a:rPr lang="pt-BR" sz="3600" b="1" i="0" err="1">
                <a:solidFill>
                  <a:srgbClr val="FFFFFF"/>
                </a:solidFill>
                <a:effectLst/>
                <a:latin typeface="Bw Mitga" panose="00000500000000000000" pitchFamily="50" charset="0"/>
              </a:rPr>
              <a:t>Copilot</a:t>
            </a:r>
            <a:endParaRPr lang="pt-BR" sz="3600" kern="0">
              <a:latin typeface="Bw Mitga" panose="00000500000000000000" pitchFamily="50" charset="0"/>
            </a:endParaRPr>
          </a:p>
        </p:txBody>
      </p:sp>
      <p:sp>
        <p:nvSpPr>
          <p:cNvPr id="8" name="Google Shape;1835;p204">
            <a:extLst>
              <a:ext uri="{FF2B5EF4-FFF2-40B4-BE49-F238E27FC236}">
                <a16:creationId xmlns:a16="http://schemas.microsoft.com/office/drawing/2014/main" id="{448E33AF-8706-8721-5366-3B9CA53D3F6E}"/>
              </a:ext>
            </a:extLst>
          </p:cNvPr>
          <p:cNvSpPr txBox="1"/>
          <p:nvPr/>
        </p:nvSpPr>
        <p:spPr>
          <a:xfrm>
            <a:off x="5744865" y="852483"/>
            <a:ext cx="2092400" cy="249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05000"/>
              </a:lnSpc>
              <a:spcAft>
                <a:spcPts val="1333"/>
              </a:spcAft>
              <a:buClr>
                <a:srgbClr val="000000"/>
              </a:buClr>
            </a:pPr>
            <a:r>
              <a:rPr lang="pt-BR" sz="1600" kern="0">
                <a:solidFill>
                  <a:srgbClr val="FFFFFF"/>
                </a:solidFill>
                <a:latin typeface="Bw Mitga" panose="00000500000000000000" pitchFamily="50" charset="0"/>
                <a:ea typeface="Inter SemiBold"/>
                <a:cs typeface="Inter SemiBold"/>
                <a:sym typeface="Inter SemiBold"/>
              </a:rPr>
              <a:t>Ferramenta de programação assistida por IA, projetada para melhorar a produtividade dos desenvolvedores </a:t>
            </a:r>
            <a:r>
              <a:rPr lang="pt-BR" sz="1600" kern="0">
                <a:solidFill>
                  <a:srgbClr val="8B949E"/>
                </a:solidFill>
                <a:latin typeface="Bw Mitga" panose="00000500000000000000" pitchFamily="50" charset="0"/>
                <a:ea typeface="Inter SemiBold"/>
                <a:sym typeface="Inter SemiBold"/>
              </a:rPr>
              <a:t>sugerindo código em tempo real</a:t>
            </a:r>
          </a:p>
        </p:txBody>
      </p:sp>
      <p:sp>
        <p:nvSpPr>
          <p:cNvPr id="9" name="Google Shape;1836;p204">
            <a:extLst>
              <a:ext uri="{FF2B5EF4-FFF2-40B4-BE49-F238E27FC236}">
                <a16:creationId xmlns:a16="http://schemas.microsoft.com/office/drawing/2014/main" id="{9B1E4E4B-6626-1FD0-49C4-F2F838701CEF}"/>
              </a:ext>
            </a:extLst>
          </p:cNvPr>
          <p:cNvSpPr txBox="1"/>
          <p:nvPr/>
        </p:nvSpPr>
        <p:spPr>
          <a:xfrm>
            <a:off x="5060973" y="4752444"/>
            <a:ext cx="1338386" cy="111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defTabSz="1219170">
              <a:lnSpc>
                <a:spcPct val="105000"/>
              </a:lnSpc>
              <a:spcAft>
                <a:spcPts val="1333"/>
              </a:spcAft>
              <a:buClr>
                <a:srgbClr val="000000"/>
              </a:buClr>
            </a:pPr>
            <a:r>
              <a:rPr lang="en" sz="1600" kern="0">
                <a:solidFill>
                  <a:srgbClr val="FFFFFF"/>
                </a:solidFill>
                <a:latin typeface="Bw Mitga" panose="00000500000000000000" pitchFamily="50" charset="0"/>
                <a:ea typeface="Inter SemiBold"/>
                <a:cs typeface="Inter SemiBold"/>
                <a:sym typeface="Inter SemiBold"/>
              </a:rPr>
              <a:t>20.000+ negócios     </a:t>
            </a:r>
            <a:br>
              <a:rPr lang="en" sz="1600" kern="0">
                <a:solidFill>
                  <a:srgbClr val="FFFFFF"/>
                </a:solidFill>
                <a:latin typeface="Bw Mitga" panose="00000500000000000000" pitchFamily="50" charset="0"/>
                <a:ea typeface="Inter SemiBold"/>
                <a:cs typeface="Inter SemiBold"/>
                <a:sym typeface="Inter SemiBold"/>
              </a:rPr>
            </a:br>
            <a:r>
              <a:rPr lang="en" sz="1600" kern="0">
                <a:solidFill>
                  <a:srgbClr val="8B949E"/>
                </a:solidFill>
                <a:latin typeface="Bw Mitga" panose="00000500000000000000" pitchFamily="50" charset="0"/>
                <a:ea typeface="Inter SemiBold"/>
                <a:cs typeface="Inter SemiBold"/>
                <a:sym typeface="Inter SemiBold"/>
              </a:rPr>
              <a:t>já utilizam</a:t>
            </a:r>
            <a:endParaRPr sz="1000" kern="0">
              <a:solidFill>
                <a:srgbClr val="FFFFFF"/>
              </a:solidFill>
              <a:latin typeface="Bw Mitga" panose="00000500000000000000" pitchFamily="50" charset="0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" name="Google Shape;1837;p204">
            <a:extLst>
              <a:ext uri="{FF2B5EF4-FFF2-40B4-BE49-F238E27FC236}">
                <a16:creationId xmlns:a16="http://schemas.microsoft.com/office/drawing/2014/main" id="{5EFA8EC1-F423-339C-EFA9-FFF568D35C54}"/>
              </a:ext>
            </a:extLst>
          </p:cNvPr>
          <p:cNvSpPr txBox="1"/>
          <p:nvPr/>
        </p:nvSpPr>
        <p:spPr>
          <a:xfrm>
            <a:off x="7288472" y="4415616"/>
            <a:ext cx="2092400" cy="1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defTabSz="1219170">
              <a:lnSpc>
                <a:spcPct val="105000"/>
              </a:lnSpc>
              <a:spcAft>
                <a:spcPts val="1333"/>
              </a:spcAft>
              <a:buClr>
                <a:srgbClr val="000000"/>
              </a:buClr>
            </a:pPr>
            <a:r>
              <a:rPr lang="en" sz="1600" kern="0">
                <a:solidFill>
                  <a:srgbClr val="FFFFFF"/>
                </a:solidFill>
                <a:latin typeface="Bw Mitga" panose="00000500000000000000" pitchFamily="50" charset="0"/>
                <a:ea typeface="Inter SemiBold"/>
                <a:cs typeface="Inter SemiBold"/>
                <a:sym typeface="Inter SemiBold"/>
              </a:rPr>
              <a:t>46% do código</a:t>
            </a:r>
            <a:br>
              <a:rPr lang="en" sz="1600" kern="0">
                <a:solidFill>
                  <a:srgbClr val="FFFFFF"/>
                </a:solidFill>
                <a:latin typeface="Bw Mitga" panose="00000500000000000000" pitchFamily="50" charset="0"/>
                <a:ea typeface="Inter SemiBold"/>
                <a:cs typeface="Inter SemiBold"/>
                <a:sym typeface="Inter SemiBold"/>
              </a:rPr>
            </a:br>
            <a:r>
              <a:rPr lang="en" sz="1600" kern="0">
                <a:solidFill>
                  <a:srgbClr val="8B949E"/>
                </a:solidFill>
                <a:latin typeface="Bw Mitga" panose="00000500000000000000" pitchFamily="50" charset="0"/>
                <a:ea typeface="Inter SemiBold"/>
                <a:cs typeface="Inter SemiBold"/>
                <a:sym typeface="Inter SemiBold"/>
              </a:rPr>
              <a:t>escrito com a ajuda do Copilot</a:t>
            </a:r>
            <a:endParaRPr sz="1000" kern="0">
              <a:solidFill>
                <a:srgbClr val="8B949E"/>
              </a:solidFill>
              <a:latin typeface="Bw Mitga" panose="00000500000000000000" pitchFamily="50" charset="0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" name="Google Shape;1838;p204">
            <a:extLst>
              <a:ext uri="{FF2B5EF4-FFF2-40B4-BE49-F238E27FC236}">
                <a16:creationId xmlns:a16="http://schemas.microsoft.com/office/drawing/2014/main" id="{7280F265-BE0D-139C-6EFB-DBF3BDF63A9C}"/>
              </a:ext>
            </a:extLst>
          </p:cNvPr>
          <p:cNvSpPr txBox="1"/>
          <p:nvPr/>
        </p:nvSpPr>
        <p:spPr>
          <a:xfrm>
            <a:off x="10015213" y="987950"/>
            <a:ext cx="1840739" cy="137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05000"/>
              </a:lnSpc>
              <a:spcAft>
                <a:spcPts val="1333"/>
              </a:spcAft>
              <a:buClr>
                <a:srgbClr val="000000"/>
              </a:buClr>
            </a:pPr>
            <a:r>
              <a:rPr lang="en" sz="1867" kern="0">
                <a:solidFill>
                  <a:srgbClr val="0D11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75% dos desenvolvedores se declaram mais satisfeitos</a:t>
            </a:r>
            <a:endParaRPr sz="1067" kern="0">
              <a:solidFill>
                <a:srgbClr val="0D11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" name="Google Shape;1843;p204">
            <a:extLst>
              <a:ext uri="{FF2B5EF4-FFF2-40B4-BE49-F238E27FC236}">
                <a16:creationId xmlns:a16="http://schemas.microsoft.com/office/drawing/2014/main" id="{2219EB63-6F4C-9028-14D4-81BDE4B055A3}"/>
              </a:ext>
            </a:extLst>
          </p:cNvPr>
          <p:cNvSpPr txBox="1"/>
          <p:nvPr/>
        </p:nvSpPr>
        <p:spPr>
          <a:xfrm>
            <a:off x="10015214" y="5417349"/>
            <a:ext cx="1853032" cy="5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lnSpc>
                <a:spcPct val="105000"/>
              </a:lnSpc>
              <a:spcAft>
                <a:spcPts val="1333"/>
              </a:spcAft>
              <a:buClr>
                <a:srgbClr val="000000"/>
              </a:buClr>
            </a:pPr>
            <a:r>
              <a:rPr lang="en" sz="1600" kern="0">
                <a:solidFill>
                  <a:srgbClr val="FFFFFF"/>
                </a:solidFill>
                <a:latin typeface="Bw Mitga" panose="00000500000000000000" pitchFamily="50" charset="0"/>
                <a:ea typeface="Inter SemiBold"/>
                <a:cs typeface="Inter SemiBold"/>
                <a:sym typeface="Inter SemiBold"/>
              </a:rPr>
              <a:t>Mais de </a:t>
            </a:r>
            <a:r>
              <a:rPr lang="en" sz="1600" kern="0">
                <a:solidFill>
                  <a:srgbClr val="8B949E"/>
                </a:solidFill>
                <a:latin typeface="Bw Mitga" panose="00000500000000000000" pitchFamily="50" charset="0"/>
                <a:ea typeface="Inter SemiBold"/>
                <a:sym typeface="Inter SemiBold"/>
              </a:rPr>
              <a:t>1M desenvolvedores</a:t>
            </a:r>
            <a:endParaRPr sz="1600" kern="0">
              <a:solidFill>
                <a:srgbClr val="8B949E"/>
              </a:solidFill>
              <a:latin typeface="Bw Mitga" panose="00000500000000000000" pitchFamily="50" charset="0"/>
              <a:ea typeface="Inter SemiBold"/>
              <a:sym typeface="Inter SemiBold"/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90C6E4D7-D4F1-0076-7CE2-23F6BB56FD7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811" y="171682"/>
            <a:ext cx="289879" cy="51826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3DB527D7-FA71-688C-4EE9-40FBC5DEF806}"/>
              </a:ext>
            </a:extLst>
          </p:cNvPr>
          <p:cNvGrpSpPr/>
          <p:nvPr/>
        </p:nvGrpSpPr>
        <p:grpSpPr>
          <a:xfrm>
            <a:off x="10648985" y="6484030"/>
            <a:ext cx="1389993" cy="224420"/>
            <a:chOff x="5197128" y="1137831"/>
            <a:chExt cx="1389993" cy="224420"/>
          </a:xfrm>
          <a:solidFill>
            <a:schemeClr val="bg1"/>
          </a:solidFill>
        </p:grpSpPr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F358C9E8-EBE8-F47B-2FC4-5F00C7595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4D17EC75-C650-A1C3-078A-469D6EB89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9143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DDA29E15-5A2C-7A50-2266-1930E498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75066987-7C2D-F5D6-088E-438E3130E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9" r="49469"/>
          <a:stretch/>
        </p:blipFill>
        <p:spPr>
          <a:xfrm>
            <a:off x="11233343" y="6412537"/>
            <a:ext cx="837847" cy="2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1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9E408-268C-6099-EE57-66A582139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53611A4-B816-835F-529C-DD9E4E0F57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389" y="1995807"/>
            <a:ext cx="6195591" cy="2553947"/>
          </a:xfrm>
          <a:prstGeom prst="rect">
            <a:avLst/>
          </a:prstGeom>
        </p:spPr>
        <p:txBody>
          <a:bodyPr vert="horz" wrap="square" lIns="0" tIns="217593" rIns="0" bIns="0" rtlCol="0" anchor="t">
            <a:spAutoFit/>
          </a:bodyPr>
          <a:lstStyle/>
          <a:p>
            <a:pPr marL="16510" marR="6350">
              <a:lnSpc>
                <a:spcPct val="79400"/>
              </a:lnSpc>
              <a:spcBef>
                <a:spcPts val="1713"/>
              </a:spcBef>
            </a:pPr>
            <a:r>
              <a:rPr lang="pt-BR" b="0" spc="-13">
                <a:solidFill>
                  <a:srgbClr val="D1D4DB"/>
                </a:solidFill>
              </a:rPr>
              <a:t>Mais do que investir em software, é essencial investir nas pessoas.</a:t>
            </a:r>
            <a:endParaRPr lang="pt-BR" b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D5F98B6-A0A1-7F6B-B9B4-031947968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7989" r="49469"/>
          <a:stretch/>
        </p:blipFill>
        <p:spPr>
          <a:xfrm>
            <a:off x="11233343" y="6412537"/>
            <a:ext cx="837847" cy="2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83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ounded Rectangle 1">
            <a:extLst>
              <a:ext uri="{FF2B5EF4-FFF2-40B4-BE49-F238E27FC236}">
                <a16:creationId xmlns:a16="http://schemas.microsoft.com/office/drawing/2014/main" id="{32BB3334-E559-6808-2558-B31D3963E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51036" y="916732"/>
            <a:ext cx="5345664" cy="5024535"/>
          </a:xfrm>
          <a:prstGeom prst="roundRect">
            <a:avLst>
              <a:gd name="adj" fmla="val 2323"/>
            </a:avLst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80000"/>
                </a:schemeClr>
              </a:gs>
            </a:gsLst>
            <a:lin ang="18900000" scaled="1"/>
            <a:tileRect/>
          </a:gradFill>
          <a:ln w="19050">
            <a:gradFill flip="none" rotWithShape="1">
              <a:gsLst>
                <a:gs pos="50000">
                  <a:schemeClr val="bg1">
                    <a:alpha val="2000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81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BE594E3B-C4AA-4613-FE4C-2398B868F4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300" y="3631724"/>
            <a:ext cx="5508458" cy="11091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pt-BR" sz="2000"/>
              <a:t>O </a:t>
            </a:r>
            <a:r>
              <a:rPr lang="pt-BR" sz="2000" err="1"/>
              <a:t>Copilot</a:t>
            </a:r>
            <a:r>
              <a:rPr lang="pt-BR" sz="2000"/>
              <a:t> Studio é uma ferramenta gráfica e </a:t>
            </a:r>
            <a:r>
              <a:rPr lang="pt-BR" sz="2000" i="1" err="1"/>
              <a:t>low</a:t>
            </a:r>
            <a:r>
              <a:rPr lang="pt-BR" sz="2000" i="1"/>
              <a:t> </a:t>
            </a:r>
            <a:r>
              <a:rPr lang="pt-BR" sz="2000" i="1" err="1"/>
              <a:t>code</a:t>
            </a:r>
            <a:r>
              <a:rPr lang="pt-BR" sz="2000"/>
              <a:t> para criar agentes e fluxos de agentes.</a:t>
            </a:r>
            <a:endParaRPr kumimoji="0" lang="en-US" sz="2000" b="0" i="0" u="none" strike="noStrike" kern="1200" cap="none" spc="-5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234FB99-52D2-EF7E-E0C4-07474EBB41E8}"/>
              </a:ext>
            </a:extLst>
          </p:cNvPr>
          <p:cNvSpPr txBox="1">
            <a:spLocks/>
          </p:cNvSpPr>
          <p:nvPr/>
        </p:nvSpPr>
        <p:spPr>
          <a:xfrm>
            <a:off x="7407727" y="2164653"/>
            <a:ext cx="4288973" cy="2650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pt-BR" sz="22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Plataforma </a:t>
            </a:r>
            <a:r>
              <a:rPr lang="pt-BR" sz="2200" err="1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low‑code</a:t>
            </a:r>
            <a:r>
              <a:rPr lang="pt-BR" sz="22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 e visual</a:t>
            </a:r>
            <a:endParaRPr lang="en-US" sz="2200">
              <a:gradFill>
                <a:gsLst>
                  <a:gs pos="52000">
                    <a:schemeClr val="tx1"/>
                  </a:gs>
                  <a:gs pos="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sz="2200" err="1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Criação</a:t>
            </a:r>
            <a:r>
              <a:rPr lang="en-US" sz="22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 de </a:t>
            </a:r>
            <a:r>
              <a:rPr lang="en-US" sz="2200" err="1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agentes</a:t>
            </a:r>
            <a:r>
              <a:rPr lang="en-US" sz="22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 </a:t>
            </a:r>
            <a:r>
              <a:rPr lang="en-US" sz="2200" err="1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inteligentes</a:t>
            </a:r>
            <a:endParaRPr lang="en-US" sz="2200">
              <a:gradFill>
                <a:gsLst>
                  <a:gs pos="52000">
                    <a:schemeClr val="tx1"/>
                  </a:gs>
                  <a:gs pos="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sz="2200" err="1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Recursos</a:t>
            </a:r>
            <a:r>
              <a:rPr lang="en-US" sz="22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 de IA </a:t>
            </a:r>
            <a:r>
              <a:rPr lang="en-US" sz="2200" err="1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generativa</a:t>
            </a:r>
            <a:endParaRPr lang="en-US" sz="2200">
              <a:gradFill>
                <a:gsLst>
                  <a:gs pos="52000">
                    <a:schemeClr val="tx1"/>
                  </a:gs>
                  <a:gs pos="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pt-BR" sz="22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Fluxos de agente para automação</a:t>
            </a:r>
            <a:endParaRPr lang="en-US" sz="2200">
              <a:gradFill>
                <a:gsLst>
                  <a:gs pos="52000">
                    <a:schemeClr val="tx1"/>
                  </a:gs>
                  <a:gs pos="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pt-BR" sz="22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Extensibilidade com conectores e fontes de conhecimento</a:t>
            </a:r>
            <a:endParaRPr lang="en-US" sz="2200">
              <a:gradFill>
                <a:gsLst>
                  <a:gs pos="52000">
                    <a:schemeClr val="tx1"/>
                  </a:gs>
                  <a:gs pos="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2AD8F602-3B4B-1ECA-C8A7-819E47A0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941197" y="2145991"/>
            <a:ext cx="285750" cy="285750"/>
          </a:xfrm>
          <a:custGeom>
            <a:avLst/>
            <a:gdLst>
              <a:gd name="connsiteX0" fmla="*/ 0 w 285750"/>
              <a:gd name="connsiteY0" fmla="*/ 142875 h 285750"/>
              <a:gd name="connsiteX1" fmla="*/ 142875 w 285750"/>
              <a:gd name="connsiteY1" fmla="*/ 0 h 285750"/>
              <a:gd name="connsiteX2" fmla="*/ 285750 w 285750"/>
              <a:gd name="connsiteY2" fmla="*/ 142875 h 285750"/>
              <a:gd name="connsiteX3" fmla="*/ 142875 w 285750"/>
              <a:gd name="connsiteY3" fmla="*/ 285750 h 285750"/>
              <a:gd name="connsiteX4" fmla="*/ 0 w 285750"/>
              <a:gd name="connsiteY4" fmla="*/ 142875 h 285750"/>
              <a:gd name="connsiteX5" fmla="*/ 120586 w 285750"/>
              <a:gd name="connsiteY5" fmla="*/ 207597 h 285750"/>
              <a:gd name="connsiteX6" fmla="*/ 135731 w 285750"/>
              <a:gd name="connsiteY6" fmla="*/ 207597 h 285750"/>
              <a:gd name="connsiteX7" fmla="*/ 192881 w 285750"/>
              <a:gd name="connsiteY7" fmla="*/ 150447 h 285750"/>
              <a:gd name="connsiteX8" fmla="*/ 192881 w 285750"/>
              <a:gd name="connsiteY8" fmla="*/ 135303 h 285750"/>
              <a:gd name="connsiteX9" fmla="*/ 135731 w 285750"/>
              <a:gd name="connsiteY9" fmla="*/ 78153 h 285750"/>
              <a:gd name="connsiteX10" fmla="*/ 120586 w 285750"/>
              <a:gd name="connsiteY10" fmla="*/ 78687 h 285750"/>
              <a:gd name="connsiteX11" fmla="*/ 120586 w 285750"/>
              <a:gd name="connsiteY11" fmla="*/ 93297 h 285750"/>
              <a:gd name="connsiteX12" fmla="*/ 170136 w 285750"/>
              <a:gd name="connsiteY12" fmla="*/ 142875 h 285750"/>
              <a:gd name="connsiteX13" fmla="*/ 120558 w 285750"/>
              <a:gd name="connsiteY13" fmla="*/ 192453 h 285750"/>
              <a:gd name="connsiteX14" fmla="*/ 120558 w 285750"/>
              <a:gd name="connsiteY14" fmla="*/ 20759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750" h="285750">
                <a:moveTo>
                  <a:pt x="0" y="142875"/>
                </a:moveTo>
                <a:cubicBezTo>
                  <a:pt x="0" y="63965"/>
                  <a:pt x="63965" y="0"/>
                  <a:pt x="142875" y="0"/>
                </a:cubicBezTo>
                <a:cubicBezTo>
                  <a:pt x="221785" y="0"/>
                  <a:pt x="285750" y="63965"/>
                  <a:pt x="285750" y="142875"/>
                </a:cubicBezTo>
                <a:cubicBezTo>
                  <a:pt x="285750" y="221785"/>
                  <a:pt x="221785" y="285750"/>
                  <a:pt x="142875" y="285750"/>
                </a:cubicBezTo>
                <a:cubicBezTo>
                  <a:pt x="63965" y="285750"/>
                  <a:pt x="0" y="221785"/>
                  <a:pt x="0" y="142875"/>
                </a:cubicBezTo>
                <a:close/>
                <a:moveTo>
                  <a:pt x="120586" y="207597"/>
                </a:moveTo>
                <a:cubicBezTo>
                  <a:pt x="124770" y="211776"/>
                  <a:pt x="131548" y="211776"/>
                  <a:pt x="135731" y="207597"/>
                </a:cubicBezTo>
                <a:lnTo>
                  <a:pt x="192881" y="150447"/>
                </a:lnTo>
                <a:cubicBezTo>
                  <a:pt x="197060" y="146264"/>
                  <a:pt x="197060" y="139486"/>
                  <a:pt x="192881" y="135303"/>
                </a:cubicBezTo>
                <a:lnTo>
                  <a:pt x="135731" y="78153"/>
                </a:lnTo>
                <a:cubicBezTo>
                  <a:pt x="131402" y="74118"/>
                  <a:pt x="124621" y="74357"/>
                  <a:pt x="120586" y="78687"/>
                </a:cubicBezTo>
                <a:cubicBezTo>
                  <a:pt x="116752" y="82802"/>
                  <a:pt x="116752" y="89182"/>
                  <a:pt x="120586" y="93297"/>
                </a:cubicBezTo>
                <a:lnTo>
                  <a:pt x="170136" y="142875"/>
                </a:lnTo>
                <a:lnTo>
                  <a:pt x="120558" y="192453"/>
                </a:lnTo>
                <a:cubicBezTo>
                  <a:pt x="116379" y="196636"/>
                  <a:pt x="116379" y="203414"/>
                  <a:pt x="120558" y="207597"/>
                </a:cubicBezTo>
                <a:close/>
              </a:path>
            </a:pathLst>
          </a:cu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Graphic 16">
            <a:extLst>
              <a:ext uri="{FF2B5EF4-FFF2-40B4-BE49-F238E27FC236}">
                <a16:creationId xmlns:a16="http://schemas.microsoft.com/office/drawing/2014/main" id="{2CC70AB7-AD5B-BCE9-D1D3-613B82DDE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941197" y="2656064"/>
            <a:ext cx="285750" cy="285750"/>
          </a:xfrm>
          <a:custGeom>
            <a:avLst/>
            <a:gdLst>
              <a:gd name="connsiteX0" fmla="*/ 0 w 285750"/>
              <a:gd name="connsiteY0" fmla="*/ 142875 h 285750"/>
              <a:gd name="connsiteX1" fmla="*/ 142875 w 285750"/>
              <a:gd name="connsiteY1" fmla="*/ 0 h 285750"/>
              <a:gd name="connsiteX2" fmla="*/ 285750 w 285750"/>
              <a:gd name="connsiteY2" fmla="*/ 142875 h 285750"/>
              <a:gd name="connsiteX3" fmla="*/ 142875 w 285750"/>
              <a:gd name="connsiteY3" fmla="*/ 285750 h 285750"/>
              <a:gd name="connsiteX4" fmla="*/ 0 w 285750"/>
              <a:gd name="connsiteY4" fmla="*/ 142875 h 285750"/>
              <a:gd name="connsiteX5" fmla="*/ 120586 w 285750"/>
              <a:gd name="connsiteY5" fmla="*/ 207597 h 285750"/>
              <a:gd name="connsiteX6" fmla="*/ 135731 w 285750"/>
              <a:gd name="connsiteY6" fmla="*/ 207597 h 285750"/>
              <a:gd name="connsiteX7" fmla="*/ 192881 w 285750"/>
              <a:gd name="connsiteY7" fmla="*/ 150447 h 285750"/>
              <a:gd name="connsiteX8" fmla="*/ 192881 w 285750"/>
              <a:gd name="connsiteY8" fmla="*/ 135303 h 285750"/>
              <a:gd name="connsiteX9" fmla="*/ 135731 w 285750"/>
              <a:gd name="connsiteY9" fmla="*/ 78153 h 285750"/>
              <a:gd name="connsiteX10" fmla="*/ 120586 w 285750"/>
              <a:gd name="connsiteY10" fmla="*/ 78687 h 285750"/>
              <a:gd name="connsiteX11" fmla="*/ 120586 w 285750"/>
              <a:gd name="connsiteY11" fmla="*/ 93297 h 285750"/>
              <a:gd name="connsiteX12" fmla="*/ 170136 w 285750"/>
              <a:gd name="connsiteY12" fmla="*/ 142875 h 285750"/>
              <a:gd name="connsiteX13" fmla="*/ 120558 w 285750"/>
              <a:gd name="connsiteY13" fmla="*/ 192453 h 285750"/>
              <a:gd name="connsiteX14" fmla="*/ 120558 w 285750"/>
              <a:gd name="connsiteY14" fmla="*/ 20759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750" h="285750">
                <a:moveTo>
                  <a:pt x="0" y="142875"/>
                </a:moveTo>
                <a:cubicBezTo>
                  <a:pt x="0" y="63965"/>
                  <a:pt x="63965" y="0"/>
                  <a:pt x="142875" y="0"/>
                </a:cubicBezTo>
                <a:cubicBezTo>
                  <a:pt x="221785" y="0"/>
                  <a:pt x="285750" y="63965"/>
                  <a:pt x="285750" y="142875"/>
                </a:cubicBezTo>
                <a:cubicBezTo>
                  <a:pt x="285750" y="221785"/>
                  <a:pt x="221785" y="285750"/>
                  <a:pt x="142875" y="285750"/>
                </a:cubicBezTo>
                <a:cubicBezTo>
                  <a:pt x="63965" y="285750"/>
                  <a:pt x="0" y="221785"/>
                  <a:pt x="0" y="142875"/>
                </a:cubicBezTo>
                <a:close/>
                <a:moveTo>
                  <a:pt x="120586" y="207597"/>
                </a:moveTo>
                <a:cubicBezTo>
                  <a:pt x="124770" y="211776"/>
                  <a:pt x="131548" y="211776"/>
                  <a:pt x="135731" y="207597"/>
                </a:cubicBezTo>
                <a:lnTo>
                  <a:pt x="192881" y="150447"/>
                </a:lnTo>
                <a:cubicBezTo>
                  <a:pt x="197060" y="146264"/>
                  <a:pt x="197060" y="139486"/>
                  <a:pt x="192881" y="135303"/>
                </a:cubicBezTo>
                <a:lnTo>
                  <a:pt x="135731" y="78153"/>
                </a:lnTo>
                <a:cubicBezTo>
                  <a:pt x="131402" y="74118"/>
                  <a:pt x="124621" y="74357"/>
                  <a:pt x="120586" y="78687"/>
                </a:cubicBezTo>
                <a:cubicBezTo>
                  <a:pt x="116752" y="82802"/>
                  <a:pt x="116752" y="89182"/>
                  <a:pt x="120586" y="93297"/>
                </a:cubicBezTo>
                <a:lnTo>
                  <a:pt x="170136" y="142875"/>
                </a:lnTo>
                <a:lnTo>
                  <a:pt x="120558" y="192453"/>
                </a:lnTo>
                <a:cubicBezTo>
                  <a:pt x="116379" y="196636"/>
                  <a:pt x="116379" y="203414"/>
                  <a:pt x="120558" y="207597"/>
                </a:cubicBezTo>
                <a:close/>
              </a:path>
            </a:pathLst>
          </a:cu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Graphic 16">
            <a:extLst>
              <a:ext uri="{FF2B5EF4-FFF2-40B4-BE49-F238E27FC236}">
                <a16:creationId xmlns:a16="http://schemas.microsoft.com/office/drawing/2014/main" id="{E20234C8-8238-9F27-9948-A90B48884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941197" y="3166137"/>
            <a:ext cx="285750" cy="285750"/>
          </a:xfrm>
          <a:custGeom>
            <a:avLst/>
            <a:gdLst>
              <a:gd name="connsiteX0" fmla="*/ 0 w 285750"/>
              <a:gd name="connsiteY0" fmla="*/ 142875 h 285750"/>
              <a:gd name="connsiteX1" fmla="*/ 142875 w 285750"/>
              <a:gd name="connsiteY1" fmla="*/ 0 h 285750"/>
              <a:gd name="connsiteX2" fmla="*/ 285750 w 285750"/>
              <a:gd name="connsiteY2" fmla="*/ 142875 h 285750"/>
              <a:gd name="connsiteX3" fmla="*/ 142875 w 285750"/>
              <a:gd name="connsiteY3" fmla="*/ 285750 h 285750"/>
              <a:gd name="connsiteX4" fmla="*/ 0 w 285750"/>
              <a:gd name="connsiteY4" fmla="*/ 142875 h 285750"/>
              <a:gd name="connsiteX5" fmla="*/ 120586 w 285750"/>
              <a:gd name="connsiteY5" fmla="*/ 207597 h 285750"/>
              <a:gd name="connsiteX6" fmla="*/ 135731 w 285750"/>
              <a:gd name="connsiteY6" fmla="*/ 207597 h 285750"/>
              <a:gd name="connsiteX7" fmla="*/ 192881 w 285750"/>
              <a:gd name="connsiteY7" fmla="*/ 150447 h 285750"/>
              <a:gd name="connsiteX8" fmla="*/ 192881 w 285750"/>
              <a:gd name="connsiteY8" fmla="*/ 135303 h 285750"/>
              <a:gd name="connsiteX9" fmla="*/ 135731 w 285750"/>
              <a:gd name="connsiteY9" fmla="*/ 78153 h 285750"/>
              <a:gd name="connsiteX10" fmla="*/ 120586 w 285750"/>
              <a:gd name="connsiteY10" fmla="*/ 78687 h 285750"/>
              <a:gd name="connsiteX11" fmla="*/ 120586 w 285750"/>
              <a:gd name="connsiteY11" fmla="*/ 93297 h 285750"/>
              <a:gd name="connsiteX12" fmla="*/ 170136 w 285750"/>
              <a:gd name="connsiteY12" fmla="*/ 142875 h 285750"/>
              <a:gd name="connsiteX13" fmla="*/ 120558 w 285750"/>
              <a:gd name="connsiteY13" fmla="*/ 192453 h 285750"/>
              <a:gd name="connsiteX14" fmla="*/ 120558 w 285750"/>
              <a:gd name="connsiteY14" fmla="*/ 20759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750" h="285750">
                <a:moveTo>
                  <a:pt x="0" y="142875"/>
                </a:moveTo>
                <a:cubicBezTo>
                  <a:pt x="0" y="63965"/>
                  <a:pt x="63965" y="0"/>
                  <a:pt x="142875" y="0"/>
                </a:cubicBezTo>
                <a:cubicBezTo>
                  <a:pt x="221785" y="0"/>
                  <a:pt x="285750" y="63965"/>
                  <a:pt x="285750" y="142875"/>
                </a:cubicBezTo>
                <a:cubicBezTo>
                  <a:pt x="285750" y="221785"/>
                  <a:pt x="221785" y="285750"/>
                  <a:pt x="142875" y="285750"/>
                </a:cubicBezTo>
                <a:cubicBezTo>
                  <a:pt x="63965" y="285750"/>
                  <a:pt x="0" y="221785"/>
                  <a:pt x="0" y="142875"/>
                </a:cubicBezTo>
                <a:close/>
                <a:moveTo>
                  <a:pt x="120586" y="207597"/>
                </a:moveTo>
                <a:cubicBezTo>
                  <a:pt x="124770" y="211776"/>
                  <a:pt x="131548" y="211776"/>
                  <a:pt x="135731" y="207597"/>
                </a:cubicBezTo>
                <a:lnTo>
                  <a:pt x="192881" y="150447"/>
                </a:lnTo>
                <a:cubicBezTo>
                  <a:pt x="197060" y="146264"/>
                  <a:pt x="197060" y="139486"/>
                  <a:pt x="192881" y="135303"/>
                </a:cubicBezTo>
                <a:lnTo>
                  <a:pt x="135731" y="78153"/>
                </a:lnTo>
                <a:cubicBezTo>
                  <a:pt x="131402" y="74118"/>
                  <a:pt x="124621" y="74357"/>
                  <a:pt x="120586" y="78687"/>
                </a:cubicBezTo>
                <a:cubicBezTo>
                  <a:pt x="116752" y="82802"/>
                  <a:pt x="116752" y="89182"/>
                  <a:pt x="120586" y="93297"/>
                </a:cubicBezTo>
                <a:lnTo>
                  <a:pt x="170136" y="142875"/>
                </a:lnTo>
                <a:lnTo>
                  <a:pt x="120558" y="192453"/>
                </a:lnTo>
                <a:cubicBezTo>
                  <a:pt x="116379" y="196636"/>
                  <a:pt x="116379" y="203414"/>
                  <a:pt x="120558" y="207597"/>
                </a:cubicBezTo>
                <a:close/>
              </a:path>
            </a:pathLst>
          </a:cu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Graphic 16">
            <a:extLst>
              <a:ext uri="{FF2B5EF4-FFF2-40B4-BE49-F238E27FC236}">
                <a16:creationId xmlns:a16="http://schemas.microsoft.com/office/drawing/2014/main" id="{8D729C0D-F1E8-3A1F-60C0-DBE525952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941197" y="3676209"/>
            <a:ext cx="285750" cy="285750"/>
          </a:xfrm>
          <a:custGeom>
            <a:avLst/>
            <a:gdLst>
              <a:gd name="connsiteX0" fmla="*/ 0 w 285750"/>
              <a:gd name="connsiteY0" fmla="*/ 142875 h 285750"/>
              <a:gd name="connsiteX1" fmla="*/ 142875 w 285750"/>
              <a:gd name="connsiteY1" fmla="*/ 0 h 285750"/>
              <a:gd name="connsiteX2" fmla="*/ 285750 w 285750"/>
              <a:gd name="connsiteY2" fmla="*/ 142875 h 285750"/>
              <a:gd name="connsiteX3" fmla="*/ 142875 w 285750"/>
              <a:gd name="connsiteY3" fmla="*/ 285750 h 285750"/>
              <a:gd name="connsiteX4" fmla="*/ 0 w 285750"/>
              <a:gd name="connsiteY4" fmla="*/ 142875 h 285750"/>
              <a:gd name="connsiteX5" fmla="*/ 120586 w 285750"/>
              <a:gd name="connsiteY5" fmla="*/ 207597 h 285750"/>
              <a:gd name="connsiteX6" fmla="*/ 135731 w 285750"/>
              <a:gd name="connsiteY6" fmla="*/ 207597 h 285750"/>
              <a:gd name="connsiteX7" fmla="*/ 192881 w 285750"/>
              <a:gd name="connsiteY7" fmla="*/ 150447 h 285750"/>
              <a:gd name="connsiteX8" fmla="*/ 192881 w 285750"/>
              <a:gd name="connsiteY8" fmla="*/ 135303 h 285750"/>
              <a:gd name="connsiteX9" fmla="*/ 135731 w 285750"/>
              <a:gd name="connsiteY9" fmla="*/ 78153 h 285750"/>
              <a:gd name="connsiteX10" fmla="*/ 120586 w 285750"/>
              <a:gd name="connsiteY10" fmla="*/ 78687 h 285750"/>
              <a:gd name="connsiteX11" fmla="*/ 120586 w 285750"/>
              <a:gd name="connsiteY11" fmla="*/ 93297 h 285750"/>
              <a:gd name="connsiteX12" fmla="*/ 170136 w 285750"/>
              <a:gd name="connsiteY12" fmla="*/ 142875 h 285750"/>
              <a:gd name="connsiteX13" fmla="*/ 120558 w 285750"/>
              <a:gd name="connsiteY13" fmla="*/ 192453 h 285750"/>
              <a:gd name="connsiteX14" fmla="*/ 120558 w 285750"/>
              <a:gd name="connsiteY14" fmla="*/ 20759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750" h="285750">
                <a:moveTo>
                  <a:pt x="0" y="142875"/>
                </a:moveTo>
                <a:cubicBezTo>
                  <a:pt x="0" y="63965"/>
                  <a:pt x="63965" y="0"/>
                  <a:pt x="142875" y="0"/>
                </a:cubicBezTo>
                <a:cubicBezTo>
                  <a:pt x="221785" y="0"/>
                  <a:pt x="285750" y="63965"/>
                  <a:pt x="285750" y="142875"/>
                </a:cubicBezTo>
                <a:cubicBezTo>
                  <a:pt x="285750" y="221785"/>
                  <a:pt x="221785" y="285750"/>
                  <a:pt x="142875" y="285750"/>
                </a:cubicBezTo>
                <a:cubicBezTo>
                  <a:pt x="63965" y="285750"/>
                  <a:pt x="0" y="221785"/>
                  <a:pt x="0" y="142875"/>
                </a:cubicBezTo>
                <a:close/>
                <a:moveTo>
                  <a:pt x="120586" y="207597"/>
                </a:moveTo>
                <a:cubicBezTo>
                  <a:pt x="124770" y="211776"/>
                  <a:pt x="131548" y="211776"/>
                  <a:pt x="135731" y="207597"/>
                </a:cubicBezTo>
                <a:lnTo>
                  <a:pt x="192881" y="150447"/>
                </a:lnTo>
                <a:cubicBezTo>
                  <a:pt x="197060" y="146264"/>
                  <a:pt x="197060" y="139486"/>
                  <a:pt x="192881" y="135303"/>
                </a:cubicBezTo>
                <a:lnTo>
                  <a:pt x="135731" y="78153"/>
                </a:lnTo>
                <a:cubicBezTo>
                  <a:pt x="131402" y="74118"/>
                  <a:pt x="124621" y="74357"/>
                  <a:pt x="120586" y="78687"/>
                </a:cubicBezTo>
                <a:cubicBezTo>
                  <a:pt x="116752" y="82802"/>
                  <a:pt x="116752" y="89182"/>
                  <a:pt x="120586" y="93297"/>
                </a:cubicBezTo>
                <a:lnTo>
                  <a:pt x="170136" y="142875"/>
                </a:lnTo>
                <a:lnTo>
                  <a:pt x="120558" y="192453"/>
                </a:lnTo>
                <a:cubicBezTo>
                  <a:pt x="116379" y="196636"/>
                  <a:pt x="116379" y="203414"/>
                  <a:pt x="120558" y="207597"/>
                </a:cubicBezTo>
                <a:close/>
              </a:path>
            </a:pathLst>
          </a:cu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Graphic 16">
            <a:extLst>
              <a:ext uri="{FF2B5EF4-FFF2-40B4-BE49-F238E27FC236}">
                <a16:creationId xmlns:a16="http://schemas.microsoft.com/office/drawing/2014/main" id="{A9F124A0-DEEF-307F-67DF-08CF914A1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941197" y="4186281"/>
            <a:ext cx="285750" cy="285750"/>
          </a:xfrm>
          <a:custGeom>
            <a:avLst/>
            <a:gdLst>
              <a:gd name="connsiteX0" fmla="*/ 0 w 285750"/>
              <a:gd name="connsiteY0" fmla="*/ 142875 h 285750"/>
              <a:gd name="connsiteX1" fmla="*/ 142875 w 285750"/>
              <a:gd name="connsiteY1" fmla="*/ 0 h 285750"/>
              <a:gd name="connsiteX2" fmla="*/ 285750 w 285750"/>
              <a:gd name="connsiteY2" fmla="*/ 142875 h 285750"/>
              <a:gd name="connsiteX3" fmla="*/ 142875 w 285750"/>
              <a:gd name="connsiteY3" fmla="*/ 285750 h 285750"/>
              <a:gd name="connsiteX4" fmla="*/ 0 w 285750"/>
              <a:gd name="connsiteY4" fmla="*/ 142875 h 285750"/>
              <a:gd name="connsiteX5" fmla="*/ 120586 w 285750"/>
              <a:gd name="connsiteY5" fmla="*/ 207597 h 285750"/>
              <a:gd name="connsiteX6" fmla="*/ 135731 w 285750"/>
              <a:gd name="connsiteY6" fmla="*/ 207597 h 285750"/>
              <a:gd name="connsiteX7" fmla="*/ 192881 w 285750"/>
              <a:gd name="connsiteY7" fmla="*/ 150447 h 285750"/>
              <a:gd name="connsiteX8" fmla="*/ 192881 w 285750"/>
              <a:gd name="connsiteY8" fmla="*/ 135303 h 285750"/>
              <a:gd name="connsiteX9" fmla="*/ 135731 w 285750"/>
              <a:gd name="connsiteY9" fmla="*/ 78153 h 285750"/>
              <a:gd name="connsiteX10" fmla="*/ 120586 w 285750"/>
              <a:gd name="connsiteY10" fmla="*/ 78687 h 285750"/>
              <a:gd name="connsiteX11" fmla="*/ 120586 w 285750"/>
              <a:gd name="connsiteY11" fmla="*/ 93297 h 285750"/>
              <a:gd name="connsiteX12" fmla="*/ 170136 w 285750"/>
              <a:gd name="connsiteY12" fmla="*/ 142875 h 285750"/>
              <a:gd name="connsiteX13" fmla="*/ 120558 w 285750"/>
              <a:gd name="connsiteY13" fmla="*/ 192453 h 285750"/>
              <a:gd name="connsiteX14" fmla="*/ 120558 w 285750"/>
              <a:gd name="connsiteY14" fmla="*/ 20759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750" h="285750">
                <a:moveTo>
                  <a:pt x="0" y="142875"/>
                </a:moveTo>
                <a:cubicBezTo>
                  <a:pt x="0" y="63965"/>
                  <a:pt x="63965" y="0"/>
                  <a:pt x="142875" y="0"/>
                </a:cubicBezTo>
                <a:cubicBezTo>
                  <a:pt x="221785" y="0"/>
                  <a:pt x="285750" y="63965"/>
                  <a:pt x="285750" y="142875"/>
                </a:cubicBezTo>
                <a:cubicBezTo>
                  <a:pt x="285750" y="221785"/>
                  <a:pt x="221785" y="285750"/>
                  <a:pt x="142875" y="285750"/>
                </a:cubicBezTo>
                <a:cubicBezTo>
                  <a:pt x="63965" y="285750"/>
                  <a:pt x="0" y="221785"/>
                  <a:pt x="0" y="142875"/>
                </a:cubicBezTo>
                <a:close/>
                <a:moveTo>
                  <a:pt x="120586" y="207597"/>
                </a:moveTo>
                <a:cubicBezTo>
                  <a:pt x="124770" y="211776"/>
                  <a:pt x="131548" y="211776"/>
                  <a:pt x="135731" y="207597"/>
                </a:cubicBezTo>
                <a:lnTo>
                  <a:pt x="192881" y="150447"/>
                </a:lnTo>
                <a:cubicBezTo>
                  <a:pt x="197060" y="146264"/>
                  <a:pt x="197060" y="139486"/>
                  <a:pt x="192881" y="135303"/>
                </a:cubicBezTo>
                <a:lnTo>
                  <a:pt x="135731" y="78153"/>
                </a:lnTo>
                <a:cubicBezTo>
                  <a:pt x="131402" y="74118"/>
                  <a:pt x="124621" y="74357"/>
                  <a:pt x="120586" y="78687"/>
                </a:cubicBezTo>
                <a:cubicBezTo>
                  <a:pt x="116752" y="82802"/>
                  <a:pt x="116752" y="89182"/>
                  <a:pt x="120586" y="93297"/>
                </a:cubicBezTo>
                <a:lnTo>
                  <a:pt x="170136" y="142875"/>
                </a:lnTo>
                <a:lnTo>
                  <a:pt x="120558" y="192453"/>
                </a:lnTo>
                <a:cubicBezTo>
                  <a:pt x="116379" y="196636"/>
                  <a:pt x="116379" y="203414"/>
                  <a:pt x="120558" y="207597"/>
                </a:cubicBezTo>
                <a:close/>
              </a:path>
            </a:pathLst>
          </a:cu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Transform Your Everyday Business Processes with Microsoft Copilot Agents  (MS-4019) - SAVAGE AI">
            <a:extLst>
              <a:ext uri="{FF2B5EF4-FFF2-40B4-BE49-F238E27FC236}">
                <a16:creationId xmlns:a16="http://schemas.microsoft.com/office/drawing/2014/main" id="{39D8AE5F-4535-4728-958B-CBAAEC4C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19" y="1963657"/>
            <a:ext cx="5855737" cy="17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196DC3-BA10-39EE-F396-C652F9906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3519" y="2474317"/>
            <a:ext cx="2288838" cy="917312"/>
          </a:xfrm>
        </p:spPr>
        <p:txBody>
          <a:bodyPr/>
          <a:lstStyle/>
          <a:p>
            <a:r>
              <a:rPr lang="pt-BR"/>
              <a:t>Jaison</a:t>
            </a:r>
            <a:br>
              <a:rPr lang="pt-BR"/>
            </a:br>
            <a:r>
              <a:rPr lang="pt-BR"/>
              <a:t>Schmidt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740176-4E0A-8068-014E-5EB02775FE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93518" y="3438149"/>
            <a:ext cx="4549206" cy="391523"/>
          </a:xfrm>
        </p:spPr>
        <p:txBody>
          <a:bodyPr/>
          <a:lstStyle/>
          <a:p>
            <a:r>
              <a:rPr lang="pt-BR"/>
              <a:t>Tech Principal na </a:t>
            </a:r>
            <a:r>
              <a:rPr lang="pt-BR" err="1"/>
              <a:t>Invillia</a:t>
            </a:r>
            <a:r>
              <a:rPr lang="pt-BR"/>
              <a:t> | Professor FIAP &amp; </a:t>
            </a:r>
            <a:r>
              <a:rPr lang="pt-BR" err="1"/>
              <a:t>Atitus</a:t>
            </a:r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DBFD6FA-2AEF-6172-DE80-4CAB7A385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3518" y="3944895"/>
            <a:ext cx="4848225" cy="1363662"/>
          </a:xfrm>
        </p:spPr>
        <p:txBody>
          <a:bodyPr lIns="91440" tIns="45720" rIns="91440" bIns="45720" anchor="t"/>
          <a:lstStyle/>
          <a:p>
            <a:r>
              <a:rPr lang="pt-BR">
                <a:solidFill>
                  <a:srgbClr val="000000"/>
                </a:solidFill>
                <a:latin typeface="Bw Mitga"/>
              </a:rPr>
              <a:t>Desde 1998 trabalhando com o que gosta =]</a:t>
            </a:r>
            <a:endParaRPr lang="pt-BR"/>
          </a:p>
        </p:txBody>
      </p:sp>
      <p:pic>
        <p:nvPicPr>
          <p:cNvPr id="1026" name="Picture 2" descr="profile image">
            <a:extLst>
              <a:ext uri="{FF2B5EF4-FFF2-40B4-BE49-F238E27FC236}">
                <a16:creationId xmlns:a16="http://schemas.microsoft.com/office/drawing/2014/main" id="{17A1789E-F6E1-6687-3052-45C61EC1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30" y="1891395"/>
            <a:ext cx="2620107" cy="26201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875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B7485-858A-46CB-83C0-EBA732832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7" name="Rectangle">
            <a:extLst>
              <a:ext uri="{FF2B5EF4-FFF2-40B4-BE49-F238E27FC236}">
                <a16:creationId xmlns:a16="http://schemas.microsoft.com/office/drawing/2014/main" id="{09FD10CC-81F9-3B9A-4E39-9AEF2B6F90D5}"/>
              </a:ext>
            </a:extLst>
          </p:cNvPr>
          <p:cNvSpPr/>
          <p:nvPr/>
        </p:nvSpPr>
        <p:spPr>
          <a:xfrm>
            <a:off x="0" y="-1"/>
            <a:ext cx="4064001" cy="6858001"/>
          </a:xfrm>
          <a:prstGeom prst="rect">
            <a:avLst/>
          </a:prstGeom>
          <a:solidFill>
            <a:srgbClr val="45454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6398" name="Rectangle">
            <a:extLst>
              <a:ext uri="{FF2B5EF4-FFF2-40B4-BE49-F238E27FC236}">
                <a16:creationId xmlns:a16="http://schemas.microsoft.com/office/drawing/2014/main" id="{EBE7A982-FCF4-FD40-7E07-BD18674E5F01}"/>
              </a:ext>
            </a:extLst>
          </p:cNvPr>
          <p:cNvSpPr/>
          <p:nvPr/>
        </p:nvSpPr>
        <p:spPr>
          <a:xfrm>
            <a:off x="8128001" y="0"/>
            <a:ext cx="4064000" cy="68580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BEBEB"/>
              </a:gs>
            </a:gsLst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6399" name="Recycled vector graphics">
            <a:extLst>
              <a:ext uri="{FF2B5EF4-FFF2-40B4-BE49-F238E27FC236}">
                <a16:creationId xmlns:a16="http://schemas.microsoft.com/office/drawing/2014/main" id="{77FE487C-8892-255F-E616-3F65315014F8}"/>
              </a:ext>
            </a:extLst>
          </p:cNvPr>
          <p:cNvSpPr txBox="1"/>
          <p:nvPr/>
        </p:nvSpPr>
        <p:spPr>
          <a:xfrm>
            <a:off x="1053922" y="4318425"/>
            <a:ext cx="2495324" cy="50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90000"/>
              </a:lnSpc>
              <a:defRPr sz="65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Bold"/>
              </a:defRPr>
            </a:lvl1pPr>
          </a:lstStyle>
          <a:p>
            <a:pPr algn="r" defTabSz="412750" hangingPunct="0"/>
            <a:r>
              <a:rPr lang="pt-BR" sz="3250" kern="0">
                <a:latin typeface="Montserrat Bold"/>
              </a:rPr>
              <a:t>Case</a:t>
            </a:r>
            <a:endParaRPr lang="pt-BR" sz="3250" kern="0">
              <a:latin typeface="Impact" panose="020B0806030902050204" pitchFamily="34" charset="0"/>
            </a:endParaRP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3982F4D1-BE26-6AC2-B0F9-55488C365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62" y="461180"/>
            <a:ext cx="314486" cy="56250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8E0E5A81-5116-294A-4254-6852268B2294}"/>
              </a:ext>
            </a:extLst>
          </p:cNvPr>
          <p:cNvGrpSpPr/>
          <p:nvPr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4F6FBCF5-B4BA-6F35-61E4-7C2B1C4EE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5A574E86-EE0B-2506-48B0-2E266917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49F38CE9-A1CA-FBB5-5C3B-F8F703DEC49C}"/>
              </a:ext>
            </a:extLst>
          </p:cNvPr>
          <p:cNvSpPr/>
          <p:nvPr/>
        </p:nvSpPr>
        <p:spPr>
          <a:xfrm>
            <a:off x="0" y="4825389"/>
            <a:ext cx="4104073" cy="2032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438CD82C-5EA1-1346-5E97-75C3871BF2D3}"/>
              </a:ext>
            </a:extLst>
          </p:cNvPr>
          <p:cNvSpPr/>
          <p:nvPr/>
        </p:nvSpPr>
        <p:spPr>
          <a:xfrm>
            <a:off x="4064001" y="5544"/>
            <a:ext cx="4023928" cy="6858001"/>
          </a:xfrm>
          <a:prstGeom prst="rect">
            <a:avLst/>
          </a:prstGeom>
          <a:solidFill>
            <a:srgbClr val="FD4A2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8" name="Título 3">
            <a:extLst>
              <a:ext uri="{FF2B5EF4-FFF2-40B4-BE49-F238E27FC236}">
                <a16:creationId xmlns:a16="http://schemas.microsoft.com/office/drawing/2014/main" id="{55238957-29F1-0E9C-88EC-04D87A0A6329}"/>
              </a:ext>
            </a:extLst>
          </p:cNvPr>
          <p:cNvSpPr txBox="1">
            <a:spLocks/>
          </p:cNvSpPr>
          <p:nvPr/>
        </p:nvSpPr>
        <p:spPr>
          <a:xfrm>
            <a:off x="4333584" y="1112450"/>
            <a:ext cx="3402721" cy="72571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>
                <a:solidFill>
                  <a:schemeClr val="bg1"/>
                </a:solidFill>
              </a:rPr>
              <a:t>Desafios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994D623-C239-86B1-B8F6-B5A01F8EC4F5}"/>
              </a:ext>
            </a:extLst>
          </p:cNvPr>
          <p:cNvSpPr txBox="1"/>
          <p:nvPr/>
        </p:nvSpPr>
        <p:spPr>
          <a:xfrm>
            <a:off x="4333584" y="2258019"/>
            <a:ext cx="3633603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Acesso disperso às informações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Documentação pouco prática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Consulta a múltiplos sistemas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Atendimento lento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Experiência do cliente prejudicada</a:t>
            </a:r>
            <a:endParaRPr lang="pt-BR" sz="1800">
              <a:solidFill>
                <a:schemeClr val="bg1"/>
              </a:solidFill>
            </a:endParaRPr>
          </a:p>
        </p:txBody>
      </p:sp>
      <p:sp>
        <p:nvSpPr>
          <p:cNvPr id="6368" name="Título 3">
            <a:extLst>
              <a:ext uri="{FF2B5EF4-FFF2-40B4-BE49-F238E27FC236}">
                <a16:creationId xmlns:a16="http://schemas.microsoft.com/office/drawing/2014/main" id="{6BD046C4-1FB4-C599-0C7C-3FCAA4C1EF01}"/>
              </a:ext>
            </a:extLst>
          </p:cNvPr>
          <p:cNvSpPr txBox="1">
            <a:spLocks/>
          </p:cNvSpPr>
          <p:nvPr/>
        </p:nvSpPr>
        <p:spPr>
          <a:xfrm>
            <a:off x="8357512" y="1109779"/>
            <a:ext cx="3402721" cy="72571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/>
              <a:t>Resultados</a:t>
            </a:r>
          </a:p>
        </p:txBody>
      </p:sp>
      <p:sp>
        <p:nvSpPr>
          <p:cNvPr id="6369" name="CaixaDeTexto 6368">
            <a:extLst>
              <a:ext uri="{FF2B5EF4-FFF2-40B4-BE49-F238E27FC236}">
                <a16:creationId xmlns:a16="http://schemas.microsoft.com/office/drawing/2014/main" id="{310D47F9-8C5B-DAB7-47E9-368FD5FEA515}"/>
              </a:ext>
            </a:extLst>
          </p:cNvPr>
          <p:cNvSpPr txBox="1"/>
          <p:nvPr/>
        </p:nvSpPr>
        <p:spPr>
          <a:xfrm>
            <a:off x="8454587" y="2258019"/>
            <a:ext cx="31197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latin typeface="Bw Mitga" panose="00000500000000000000" pitchFamily="50" charset="0"/>
              </a:rPr>
              <a:t>Respostas instantâneas e atendimento mais rápido, aumentando a satisfação dos clientes</a:t>
            </a:r>
            <a:endParaRPr lang="pt-BR">
              <a:latin typeface="Bw Mitga" panose="00000500000000000000" pitchFamily="50" charset="0"/>
            </a:endParaRPr>
          </a:p>
        </p:txBody>
      </p:sp>
      <p:sp>
        <p:nvSpPr>
          <p:cNvPr id="6370" name="CaixaDeTexto 6369">
            <a:extLst>
              <a:ext uri="{FF2B5EF4-FFF2-40B4-BE49-F238E27FC236}">
                <a16:creationId xmlns:a16="http://schemas.microsoft.com/office/drawing/2014/main" id="{CBC08A48-BBAB-66BD-12EB-9D16231056E6}"/>
              </a:ext>
            </a:extLst>
          </p:cNvPr>
          <p:cNvSpPr txBox="1"/>
          <p:nvPr/>
        </p:nvSpPr>
        <p:spPr>
          <a:xfrm>
            <a:off x="8454587" y="3522611"/>
            <a:ext cx="31197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latin typeface="Bw Mitga" panose="00000500000000000000" pitchFamily="50" charset="0"/>
              </a:rPr>
              <a:t>Consultores de vendas não precisam mais interromper o atendimento para buscar informações em várias fontes.</a:t>
            </a:r>
            <a:endParaRPr lang="pt-BR">
              <a:latin typeface="Bw Mitga" panose="00000500000000000000" pitchFamily="50" charset="0"/>
            </a:endParaRPr>
          </a:p>
        </p:txBody>
      </p:sp>
      <p:sp>
        <p:nvSpPr>
          <p:cNvPr id="6371" name="CaixaDeTexto 6370">
            <a:extLst>
              <a:ext uri="{FF2B5EF4-FFF2-40B4-BE49-F238E27FC236}">
                <a16:creationId xmlns:a16="http://schemas.microsoft.com/office/drawing/2014/main" id="{4DA2E6AB-1FF7-4900-A1BD-E80D2DF055D0}"/>
              </a:ext>
            </a:extLst>
          </p:cNvPr>
          <p:cNvSpPr txBox="1"/>
          <p:nvPr/>
        </p:nvSpPr>
        <p:spPr>
          <a:xfrm>
            <a:off x="8454587" y="4628209"/>
            <a:ext cx="3119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latin typeface="Bw Mitga" panose="00000500000000000000" pitchFamily="50" charset="0"/>
              </a:rPr>
              <a:t>Adoção massiva: </a:t>
            </a:r>
            <a:r>
              <a:rPr lang="pt-BR" sz="1400" b="1">
                <a:latin typeface="Bw Mitga" panose="00000500000000000000" pitchFamily="50" charset="0"/>
              </a:rPr>
              <a:t>83 000 usuários únicos</a:t>
            </a:r>
            <a:r>
              <a:rPr lang="pt-BR" sz="1400">
                <a:latin typeface="Bw Mitga" panose="00000500000000000000" pitchFamily="50" charset="0"/>
              </a:rPr>
              <a:t> e </a:t>
            </a:r>
            <a:r>
              <a:rPr lang="pt-BR" sz="1400" b="1">
                <a:latin typeface="Bw Mitga" panose="00000500000000000000" pitchFamily="50" charset="0"/>
              </a:rPr>
              <a:t>500 000 acessos mensais</a:t>
            </a:r>
            <a:r>
              <a:rPr lang="pt-BR" sz="1400">
                <a:latin typeface="Bw Mitga" panose="00000500000000000000" pitchFamily="50" charset="0"/>
              </a:rPr>
              <a:t> ao app</a:t>
            </a:r>
            <a:endParaRPr lang="pt-BR">
              <a:latin typeface="Bw Mitga" panose="00000500000000000000" pitchFamily="50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A1E54A2-3E8F-94FC-00BF-29AA9D30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52" y="5043707"/>
            <a:ext cx="2572378" cy="60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2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63B26-5694-A918-5E68-55BD8651D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ounded Rectangle 1">
            <a:extLst>
              <a:ext uri="{FF2B5EF4-FFF2-40B4-BE49-F238E27FC236}">
                <a16:creationId xmlns:a16="http://schemas.microsoft.com/office/drawing/2014/main" id="{5F33A1CB-B466-2FBF-1527-F3493940C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51036" y="916732"/>
            <a:ext cx="5345664" cy="5024535"/>
          </a:xfrm>
          <a:prstGeom prst="roundRect">
            <a:avLst>
              <a:gd name="adj" fmla="val 2323"/>
            </a:avLst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80000"/>
                </a:schemeClr>
              </a:gs>
            </a:gsLst>
            <a:lin ang="18900000" scaled="1"/>
            <a:tileRect/>
          </a:gradFill>
          <a:ln w="19050">
            <a:gradFill flip="none" rotWithShape="1">
              <a:gsLst>
                <a:gs pos="50000">
                  <a:schemeClr val="bg1">
                    <a:alpha val="20000"/>
                  </a:schemeClr>
                </a:gs>
                <a:gs pos="0">
                  <a:schemeClr val="bg1"/>
                </a:gs>
                <a:gs pos="100000">
                  <a:schemeClr val="bg1"/>
                </a:gs>
              </a:gsLst>
              <a:lin ang="81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9D6D49E2-C101-DDF2-A461-F710A41BC1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5300" y="3819084"/>
            <a:ext cx="5508458" cy="11091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pt-BR" sz="1800"/>
              <a:t>Fábrica de aplicativos e agentes de IA: projete, personalize e gerencie agentes e aplicativos de IA em escala.</a:t>
            </a:r>
            <a:endParaRPr kumimoji="0" lang="en-US" sz="1800" b="0" i="0" u="none" strike="noStrike" kern="1200" cap="none" spc="-5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480036-94D8-54A5-366B-79946DEF8C2D}"/>
              </a:ext>
            </a:extLst>
          </p:cNvPr>
          <p:cNvSpPr txBox="1">
            <a:spLocks/>
          </p:cNvSpPr>
          <p:nvPr/>
        </p:nvSpPr>
        <p:spPr>
          <a:xfrm>
            <a:off x="7325592" y="1771237"/>
            <a:ext cx="3849277" cy="3315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None/>
            </a:pPr>
            <a:r>
              <a:rPr lang="pt-BR" sz="20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Catálogo abrangente e interoperável de modelos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Serviço de </a:t>
            </a:r>
            <a:r>
              <a:rPr lang="en-US" sz="2000" err="1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Agentes</a:t>
            </a:r>
            <a:r>
              <a:rPr lang="en-US" sz="20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 &amp; </a:t>
            </a:r>
            <a:r>
              <a:rPr lang="en-US" sz="2000" err="1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Orquestração</a:t>
            </a:r>
            <a:endParaRPr lang="en-US" sz="2000">
              <a:gradFill>
                <a:gsLst>
                  <a:gs pos="52000">
                    <a:schemeClr val="tx1"/>
                  </a:gs>
                  <a:gs pos="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pt-BR" sz="20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Ferramentas de governança e segurança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pt-BR" sz="2000" err="1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SDKs</a:t>
            </a:r>
            <a:r>
              <a:rPr lang="pt-BR" sz="20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, APIs unificadas e integração com ambientes de desenvolvimento</a:t>
            </a:r>
            <a:endParaRPr lang="en-US" sz="2000">
              <a:gradFill>
                <a:gsLst>
                  <a:gs pos="52000">
                    <a:schemeClr val="tx1"/>
                  </a:gs>
                  <a:gs pos="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pt-BR" sz="2000">
                <a:gradFill>
                  <a:gsLst>
                    <a:gs pos="52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Escalabilidade empresarial e colaboração</a:t>
            </a:r>
            <a:endParaRPr lang="en-US" sz="2000">
              <a:gradFill>
                <a:gsLst>
                  <a:gs pos="52000">
                    <a:schemeClr val="tx1"/>
                  </a:gs>
                  <a:gs pos="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F44471DA-DB00-3406-06EC-58B5B6E0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889000" y="1898781"/>
            <a:ext cx="285750" cy="285750"/>
          </a:xfrm>
          <a:custGeom>
            <a:avLst/>
            <a:gdLst>
              <a:gd name="connsiteX0" fmla="*/ 0 w 285750"/>
              <a:gd name="connsiteY0" fmla="*/ 142875 h 285750"/>
              <a:gd name="connsiteX1" fmla="*/ 142875 w 285750"/>
              <a:gd name="connsiteY1" fmla="*/ 0 h 285750"/>
              <a:gd name="connsiteX2" fmla="*/ 285750 w 285750"/>
              <a:gd name="connsiteY2" fmla="*/ 142875 h 285750"/>
              <a:gd name="connsiteX3" fmla="*/ 142875 w 285750"/>
              <a:gd name="connsiteY3" fmla="*/ 285750 h 285750"/>
              <a:gd name="connsiteX4" fmla="*/ 0 w 285750"/>
              <a:gd name="connsiteY4" fmla="*/ 142875 h 285750"/>
              <a:gd name="connsiteX5" fmla="*/ 120586 w 285750"/>
              <a:gd name="connsiteY5" fmla="*/ 207597 h 285750"/>
              <a:gd name="connsiteX6" fmla="*/ 135731 w 285750"/>
              <a:gd name="connsiteY6" fmla="*/ 207597 h 285750"/>
              <a:gd name="connsiteX7" fmla="*/ 192881 w 285750"/>
              <a:gd name="connsiteY7" fmla="*/ 150447 h 285750"/>
              <a:gd name="connsiteX8" fmla="*/ 192881 w 285750"/>
              <a:gd name="connsiteY8" fmla="*/ 135303 h 285750"/>
              <a:gd name="connsiteX9" fmla="*/ 135731 w 285750"/>
              <a:gd name="connsiteY9" fmla="*/ 78153 h 285750"/>
              <a:gd name="connsiteX10" fmla="*/ 120586 w 285750"/>
              <a:gd name="connsiteY10" fmla="*/ 78687 h 285750"/>
              <a:gd name="connsiteX11" fmla="*/ 120586 w 285750"/>
              <a:gd name="connsiteY11" fmla="*/ 93297 h 285750"/>
              <a:gd name="connsiteX12" fmla="*/ 170136 w 285750"/>
              <a:gd name="connsiteY12" fmla="*/ 142875 h 285750"/>
              <a:gd name="connsiteX13" fmla="*/ 120558 w 285750"/>
              <a:gd name="connsiteY13" fmla="*/ 192453 h 285750"/>
              <a:gd name="connsiteX14" fmla="*/ 120558 w 285750"/>
              <a:gd name="connsiteY14" fmla="*/ 20759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750" h="285750">
                <a:moveTo>
                  <a:pt x="0" y="142875"/>
                </a:moveTo>
                <a:cubicBezTo>
                  <a:pt x="0" y="63965"/>
                  <a:pt x="63965" y="0"/>
                  <a:pt x="142875" y="0"/>
                </a:cubicBezTo>
                <a:cubicBezTo>
                  <a:pt x="221785" y="0"/>
                  <a:pt x="285750" y="63965"/>
                  <a:pt x="285750" y="142875"/>
                </a:cubicBezTo>
                <a:cubicBezTo>
                  <a:pt x="285750" y="221785"/>
                  <a:pt x="221785" y="285750"/>
                  <a:pt x="142875" y="285750"/>
                </a:cubicBezTo>
                <a:cubicBezTo>
                  <a:pt x="63965" y="285750"/>
                  <a:pt x="0" y="221785"/>
                  <a:pt x="0" y="142875"/>
                </a:cubicBezTo>
                <a:close/>
                <a:moveTo>
                  <a:pt x="120586" y="207597"/>
                </a:moveTo>
                <a:cubicBezTo>
                  <a:pt x="124770" y="211776"/>
                  <a:pt x="131548" y="211776"/>
                  <a:pt x="135731" y="207597"/>
                </a:cubicBezTo>
                <a:lnTo>
                  <a:pt x="192881" y="150447"/>
                </a:lnTo>
                <a:cubicBezTo>
                  <a:pt x="197060" y="146264"/>
                  <a:pt x="197060" y="139486"/>
                  <a:pt x="192881" y="135303"/>
                </a:cubicBezTo>
                <a:lnTo>
                  <a:pt x="135731" y="78153"/>
                </a:lnTo>
                <a:cubicBezTo>
                  <a:pt x="131402" y="74118"/>
                  <a:pt x="124621" y="74357"/>
                  <a:pt x="120586" y="78687"/>
                </a:cubicBezTo>
                <a:cubicBezTo>
                  <a:pt x="116752" y="82802"/>
                  <a:pt x="116752" y="89182"/>
                  <a:pt x="120586" y="93297"/>
                </a:cubicBezTo>
                <a:lnTo>
                  <a:pt x="170136" y="142875"/>
                </a:lnTo>
                <a:lnTo>
                  <a:pt x="120558" y="192453"/>
                </a:lnTo>
                <a:cubicBezTo>
                  <a:pt x="116379" y="196636"/>
                  <a:pt x="116379" y="203414"/>
                  <a:pt x="120558" y="207597"/>
                </a:cubicBezTo>
                <a:close/>
              </a:path>
            </a:pathLst>
          </a:cu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Graphic 16">
            <a:extLst>
              <a:ext uri="{FF2B5EF4-FFF2-40B4-BE49-F238E27FC236}">
                <a16:creationId xmlns:a16="http://schemas.microsoft.com/office/drawing/2014/main" id="{99B1E724-4FFD-CE40-FC4F-A3CC2582D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889000" y="2500904"/>
            <a:ext cx="285750" cy="285750"/>
          </a:xfrm>
          <a:custGeom>
            <a:avLst/>
            <a:gdLst>
              <a:gd name="connsiteX0" fmla="*/ 0 w 285750"/>
              <a:gd name="connsiteY0" fmla="*/ 142875 h 285750"/>
              <a:gd name="connsiteX1" fmla="*/ 142875 w 285750"/>
              <a:gd name="connsiteY1" fmla="*/ 0 h 285750"/>
              <a:gd name="connsiteX2" fmla="*/ 285750 w 285750"/>
              <a:gd name="connsiteY2" fmla="*/ 142875 h 285750"/>
              <a:gd name="connsiteX3" fmla="*/ 142875 w 285750"/>
              <a:gd name="connsiteY3" fmla="*/ 285750 h 285750"/>
              <a:gd name="connsiteX4" fmla="*/ 0 w 285750"/>
              <a:gd name="connsiteY4" fmla="*/ 142875 h 285750"/>
              <a:gd name="connsiteX5" fmla="*/ 120586 w 285750"/>
              <a:gd name="connsiteY5" fmla="*/ 207597 h 285750"/>
              <a:gd name="connsiteX6" fmla="*/ 135731 w 285750"/>
              <a:gd name="connsiteY6" fmla="*/ 207597 h 285750"/>
              <a:gd name="connsiteX7" fmla="*/ 192881 w 285750"/>
              <a:gd name="connsiteY7" fmla="*/ 150447 h 285750"/>
              <a:gd name="connsiteX8" fmla="*/ 192881 w 285750"/>
              <a:gd name="connsiteY8" fmla="*/ 135303 h 285750"/>
              <a:gd name="connsiteX9" fmla="*/ 135731 w 285750"/>
              <a:gd name="connsiteY9" fmla="*/ 78153 h 285750"/>
              <a:gd name="connsiteX10" fmla="*/ 120586 w 285750"/>
              <a:gd name="connsiteY10" fmla="*/ 78687 h 285750"/>
              <a:gd name="connsiteX11" fmla="*/ 120586 w 285750"/>
              <a:gd name="connsiteY11" fmla="*/ 93297 h 285750"/>
              <a:gd name="connsiteX12" fmla="*/ 170136 w 285750"/>
              <a:gd name="connsiteY12" fmla="*/ 142875 h 285750"/>
              <a:gd name="connsiteX13" fmla="*/ 120558 w 285750"/>
              <a:gd name="connsiteY13" fmla="*/ 192453 h 285750"/>
              <a:gd name="connsiteX14" fmla="*/ 120558 w 285750"/>
              <a:gd name="connsiteY14" fmla="*/ 20759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750" h="285750">
                <a:moveTo>
                  <a:pt x="0" y="142875"/>
                </a:moveTo>
                <a:cubicBezTo>
                  <a:pt x="0" y="63965"/>
                  <a:pt x="63965" y="0"/>
                  <a:pt x="142875" y="0"/>
                </a:cubicBezTo>
                <a:cubicBezTo>
                  <a:pt x="221785" y="0"/>
                  <a:pt x="285750" y="63965"/>
                  <a:pt x="285750" y="142875"/>
                </a:cubicBezTo>
                <a:cubicBezTo>
                  <a:pt x="285750" y="221785"/>
                  <a:pt x="221785" y="285750"/>
                  <a:pt x="142875" y="285750"/>
                </a:cubicBezTo>
                <a:cubicBezTo>
                  <a:pt x="63965" y="285750"/>
                  <a:pt x="0" y="221785"/>
                  <a:pt x="0" y="142875"/>
                </a:cubicBezTo>
                <a:close/>
                <a:moveTo>
                  <a:pt x="120586" y="207597"/>
                </a:moveTo>
                <a:cubicBezTo>
                  <a:pt x="124770" y="211776"/>
                  <a:pt x="131548" y="211776"/>
                  <a:pt x="135731" y="207597"/>
                </a:cubicBezTo>
                <a:lnTo>
                  <a:pt x="192881" y="150447"/>
                </a:lnTo>
                <a:cubicBezTo>
                  <a:pt x="197060" y="146264"/>
                  <a:pt x="197060" y="139486"/>
                  <a:pt x="192881" y="135303"/>
                </a:cubicBezTo>
                <a:lnTo>
                  <a:pt x="135731" y="78153"/>
                </a:lnTo>
                <a:cubicBezTo>
                  <a:pt x="131402" y="74118"/>
                  <a:pt x="124621" y="74357"/>
                  <a:pt x="120586" y="78687"/>
                </a:cubicBezTo>
                <a:cubicBezTo>
                  <a:pt x="116752" y="82802"/>
                  <a:pt x="116752" y="89182"/>
                  <a:pt x="120586" y="93297"/>
                </a:cubicBezTo>
                <a:lnTo>
                  <a:pt x="170136" y="142875"/>
                </a:lnTo>
                <a:lnTo>
                  <a:pt x="120558" y="192453"/>
                </a:lnTo>
                <a:cubicBezTo>
                  <a:pt x="116379" y="196636"/>
                  <a:pt x="116379" y="203414"/>
                  <a:pt x="120558" y="207597"/>
                </a:cubicBezTo>
                <a:close/>
              </a:path>
            </a:pathLst>
          </a:cu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Graphic 16">
            <a:extLst>
              <a:ext uri="{FF2B5EF4-FFF2-40B4-BE49-F238E27FC236}">
                <a16:creationId xmlns:a16="http://schemas.microsoft.com/office/drawing/2014/main" id="{0EC6FB06-522A-2533-8AE0-C7A19239A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889000" y="3124767"/>
            <a:ext cx="285750" cy="285750"/>
          </a:xfrm>
          <a:custGeom>
            <a:avLst/>
            <a:gdLst>
              <a:gd name="connsiteX0" fmla="*/ 0 w 285750"/>
              <a:gd name="connsiteY0" fmla="*/ 142875 h 285750"/>
              <a:gd name="connsiteX1" fmla="*/ 142875 w 285750"/>
              <a:gd name="connsiteY1" fmla="*/ 0 h 285750"/>
              <a:gd name="connsiteX2" fmla="*/ 285750 w 285750"/>
              <a:gd name="connsiteY2" fmla="*/ 142875 h 285750"/>
              <a:gd name="connsiteX3" fmla="*/ 142875 w 285750"/>
              <a:gd name="connsiteY3" fmla="*/ 285750 h 285750"/>
              <a:gd name="connsiteX4" fmla="*/ 0 w 285750"/>
              <a:gd name="connsiteY4" fmla="*/ 142875 h 285750"/>
              <a:gd name="connsiteX5" fmla="*/ 120586 w 285750"/>
              <a:gd name="connsiteY5" fmla="*/ 207597 h 285750"/>
              <a:gd name="connsiteX6" fmla="*/ 135731 w 285750"/>
              <a:gd name="connsiteY6" fmla="*/ 207597 h 285750"/>
              <a:gd name="connsiteX7" fmla="*/ 192881 w 285750"/>
              <a:gd name="connsiteY7" fmla="*/ 150447 h 285750"/>
              <a:gd name="connsiteX8" fmla="*/ 192881 w 285750"/>
              <a:gd name="connsiteY8" fmla="*/ 135303 h 285750"/>
              <a:gd name="connsiteX9" fmla="*/ 135731 w 285750"/>
              <a:gd name="connsiteY9" fmla="*/ 78153 h 285750"/>
              <a:gd name="connsiteX10" fmla="*/ 120586 w 285750"/>
              <a:gd name="connsiteY10" fmla="*/ 78687 h 285750"/>
              <a:gd name="connsiteX11" fmla="*/ 120586 w 285750"/>
              <a:gd name="connsiteY11" fmla="*/ 93297 h 285750"/>
              <a:gd name="connsiteX12" fmla="*/ 170136 w 285750"/>
              <a:gd name="connsiteY12" fmla="*/ 142875 h 285750"/>
              <a:gd name="connsiteX13" fmla="*/ 120558 w 285750"/>
              <a:gd name="connsiteY13" fmla="*/ 192453 h 285750"/>
              <a:gd name="connsiteX14" fmla="*/ 120558 w 285750"/>
              <a:gd name="connsiteY14" fmla="*/ 20759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750" h="285750">
                <a:moveTo>
                  <a:pt x="0" y="142875"/>
                </a:moveTo>
                <a:cubicBezTo>
                  <a:pt x="0" y="63965"/>
                  <a:pt x="63965" y="0"/>
                  <a:pt x="142875" y="0"/>
                </a:cubicBezTo>
                <a:cubicBezTo>
                  <a:pt x="221785" y="0"/>
                  <a:pt x="285750" y="63965"/>
                  <a:pt x="285750" y="142875"/>
                </a:cubicBezTo>
                <a:cubicBezTo>
                  <a:pt x="285750" y="221785"/>
                  <a:pt x="221785" y="285750"/>
                  <a:pt x="142875" y="285750"/>
                </a:cubicBezTo>
                <a:cubicBezTo>
                  <a:pt x="63965" y="285750"/>
                  <a:pt x="0" y="221785"/>
                  <a:pt x="0" y="142875"/>
                </a:cubicBezTo>
                <a:close/>
                <a:moveTo>
                  <a:pt x="120586" y="207597"/>
                </a:moveTo>
                <a:cubicBezTo>
                  <a:pt x="124770" y="211776"/>
                  <a:pt x="131548" y="211776"/>
                  <a:pt x="135731" y="207597"/>
                </a:cubicBezTo>
                <a:lnTo>
                  <a:pt x="192881" y="150447"/>
                </a:lnTo>
                <a:cubicBezTo>
                  <a:pt x="197060" y="146264"/>
                  <a:pt x="197060" y="139486"/>
                  <a:pt x="192881" y="135303"/>
                </a:cubicBezTo>
                <a:lnTo>
                  <a:pt x="135731" y="78153"/>
                </a:lnTo>
                <a:cubicBezTo>
                  <a:pt x="131402" y="74118"/>
                  <a:pt x="124621" y="74357"/>
                  <a:pt x="120586" y="78687"/>
                </a:cubicBezTo>
                <a:cubicBezTo>
                  <a:pt x="116752" y="82802"/>
                  <a:pt x="116752" y="89182"/>
                  <a:pt x="120586" y="93297"/>
                </a:cubicBezTo>
                <a:lnTo>
                  <a:pt x="170136" y="142875"/>
                </a:lnTo>
                <a:lnTo>
                  <a:pt x="120558" y="192453"/>
                </a:lnTo>
                <a:cubicBezTo>
                  <a:pt x="116379" y="196636"/>
                  <a:pt x="116379" y="203414"/>
                  <a:pt x="120558" y="207597"/>
                </a:cubicBezTo>
                <a:close/>
              </a:path>
            </a:pathLst>
          </a:cu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Graphic 16">
            <a:extLst>
              <a:ext uri="{FF2B5EF4-FFF2-40B4-BE49-F238E27FC236}">
                <a16:creationId xmlns:a16="http://schemas.microsoft.com/office/drawing/2014/main" id="{243FECC9-62F5-5325-58EF-2BF3B7B39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889000" y="3840680"/>
            <a:ext cx="285750" cy="285750"/>
          </a:xfrm>
          <a:custGeom>
            <a:avLst/>
            <a:gdLst>
              <a:gd name="connsiteX0" fmla="*/ 0 w 285750"/>
              <a:gd name="connsiteY0" fmla="*/ 142875 h 285750"/>
              <a:gd name="connsiteX1" fmla="*/ 142875 w 285750"/>
              <a:gd name="connsiteY1" fmla="*/ 0 h 285750"/>
              <a:gd name="connsiteX2" fmla="*/ 285750 w 285750"/>
              <a:gd name="connsiteY2" fmla="*/ 142875 h 285750"/>
              <a:gd name="connsiteX3" fmla="*/ 142875 w 285750"/>
              <a:gd name="connsiteY3" fmla="*/ 285750 h 285750"/>
              <a:gd name="connsiteX4" fmla="*/ 0 w 285750"/>
              <a:gd name="connsiteY4" fmla="*/ 142875 h 285750"/>
              <a:gd name="connsiteX5" fmla="*/ 120586 w 285750"/>
              <a:gd name="connsiteY5" fmla="*/ 207597 h 285750"/>
              <a:gd name="connsiteX6" fmla="*/ 135731 w 285750"/>
              <a:gd name="connsiteY6" fmla="*/ 207597 h 285750"/>
              <a:gd name="connsiteX7" fmla="*/ 192881 w 285750"/>
              <a:gd name="connsiteY7" fmla="*/ 150447 h 285750"/>
              <a:gd name="connsiteX8" fmla="*/ 192881 w 285750"/>
              <a:gd name="connsiteY8" fmla="*/ 135303 h 285750"/>
              <a:gd name="connsiteX9" fmla="*/ 135731 w 285750"/>
              <a:gd name="connsiteY9" fmla="*/ 78153 h 285750"/>
              <a:gd name="connsiteX10" fmla="*/ 120586 w 285750"/>
              <a:gd name="connsiteY10" fmla="*/ 78687 h 285750"/>
              <a:gd name="connsiteX11" fmla="*/ 120586 w 285750"/>
              <a:gd name="connsiteY11" fmla="*/ 93297 h 285750"/>
              <a:gd name="connsiteX12" fmla="*/ 170136 w 285750"/>
              <a:gd name="connsiteY12" fmla="*/ 142875 h 285750"/>
              <a:gd name="connsiteX13" fmla="*/ 120558 w 285750"/>
              <a:gd name="connsiteY13" fmla="*/ 192453 h 285750"/>
              <a:gd name="connsiteX14" fmla="*/ 120558 w 285750"/>
              <a:gd name="connsiteY14" fmla="*/ 20759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750" h="285750">
                <a:moveTo>
                  <a:pt x="0" y="142875"/>
                </a:moveTo>
                <a:cubicBezTo>
                  <a:pt x="0" y="63965"/>
                  <a:pt x="63965" y="0"/>
                  <a:pt x="142875" y="0"/>
                </a:cubicBezTo>
                <a:cubicBezTo>
                  <a:pt x="221785" y="0"/>
                  <a:pt x="285750" y="63965"/>
                  <a:pt x="285750" y="142875"/>
                </a:cubicBezTo>
                <a:cubicBezTo>
                  <a:pt x="285750" y="221785"/>
                  <a:pt x="221785" y="285750"/>
                  <a:pt x="142875" y="285750"/>
                </a:cubicBezTo>
                <a:cubicBezTo>
                  <a:pt x="63965" y="285750"/>
                  <a:pt x="0" y="221785"/>
                  <a:pt x="0" y="142875"/>
                </a:cubicBezTo>
                <a:close/>
                <a:moveTo>
                  <a:pt x="120586" y="207597"/>
                </a:moveTo>
                <a:cubicBezTo>
                  <a:pt x="124770" y="211776"/>
                  <a:pt x="131548" y="211776"/>
                  <a:pt x="135731" y="207597"/>
                </a:cubicBezTo>
                <a:lnTo>
                  <a:pt x="192881" y="150447"/>
                </a:lnTo>
                <a:cubicBezTo>
                  <a:pt x="197060" y="146264"/>
                  <a:pt x="197060" y="139486"/>
                  <a:pt x="192881" y="135303"/>
                </a:cubicBezTo>
                <a:lnTo>
                  <a:pt x="135731" y="78153"/>
                </a:lnTo>
                <a:cubicBezTo>
                  <a:pt x="131402" y="74118"/>
                  <a:pt x="124621" y="74357"/>
                  <a:pt x="120586" y="78687"/>
                </a:cubicBezTo>
                <a:cubicBezTo>
                  <a:pt x="116752" y="82802"/>
                  <a:pt x="116752" y="89182"/>
                  <a:pt x="120586" y="93297"/>
                </a:cubicBezTo>
                <a:lnTo>
                  <a:pt x="170136" y="142875"/>
                </a:lnTo>
                <a:lnTo>
                  <a:pt x="120558" y="192453"/>
                </a:lnTo>
                <a:cubicBezTo>
                  <a:pt x="116379" y="196636"/>
                  <a:pt x="116379" y="203414"/>
                  <a:pt x="120558" y="207597"/>
                </a:cubicBezTo>
                <a:close/>
              </a:path>
            </a:pathLst>
          </a:cu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Graphic 16">
            <a:extLst>
              <a:ext uri="{FF2B5EF4-FFF2-40B4-BE49-F238E27FC236}">
                <a16:creationId xmlns:a16="http://schemas.microsoft.com/office/drawing/2014/main" id="{1948A319-2663-A653-9270-BC9B7D487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889000" y="4606337"/>
            <a:ext cx="285750" cy="285750"/>
          </a:xfrm>
          <a:custGeom>
            <a:avLst/>
            <a:gdLst>
              <a:gd name="connsiteX0" fmla="*/ 0 w 285750"/>
              <a:gd name="connsiteY0" fmla="*/ 142875 h 285750"/>
              <a:gd name="connsiteX1" fmla="*/ 142875 w 285750"/>
              <a:gd name="connsiteY1" fmla="*/ 0 h 285750"/>
              <a:gd name="connsiteX2" fmla="*/ 285750 w 285750"/>
              <a:gd name="connsiteY2" fmla="*/ 142875 h 285750"/>
              <a:gd name="connsiteX3" fmla="*/ 142875 w 285750"/>
              <a:gd name="connsiteY3" fmla="*/ 285750 h 285750"/>
              <a:gd name="connsiteX4" fmla="*/ 0 w 285750"/>
              <a:gd name="connsiteY4" fmla="*/ 142875 h 285750"/>
              <a:gd name="connsiteX5" fmla="*/ 120586 w 285750"/>
              <a:gd name="connsiteY5" fmla="*/ 207597 h 285750"/>
              <a:gd name="connsiteX6" fmla="*/ 135731 w 285750"/>
              <a:gd name="connsiteY6" fmla="*/ 207597 h 285750"/>
              <a:gd name="connsiteX7" fmla="*/ 192881 w 285750"/>
              <a:gd name="connsiteY7" fmla="*/ 150447 h 285750"/>
              <a:gd name="connsiteX8" fmla="*/ 192881 w 285750"/>
              <a:gd name="connsiteY8" fmla="*/ 135303 h 285750"/>
              <a:gd name="connsiteX9" fmla="*/ 135731 w 285750"/>
              <a:gd name="connsiteY9" fmla="*/ 78153 h 285750"/>
              <a:gd name="connsiteX10" fmla="*/ 120586 w 285750"/>
              <a:gd name="connsiteY10" fmla="*/ 78687 h 285750"/>
              <a:gd name="connsiteX11" fmla="*/ 120586 w 285750"/>
              <a:gd name="connsiteY11" fmla="*/ 93297 h 285750"/>
              <a:gd name="connsiteX12" fmla="*/ 170136 w 285750"/>
              <a:gd name="connsiteY12" fmla="*/ 142875 h 285750"/>
              <a:gd name="connsiteX13" fmla="*/ 120558 w 285750"/>
              <a:gd name="connsiteY13" fmla="*/ 192453 h 285750"/>
              <a:gd name="connsiteX14" fmla="*/ 120558 w 285750"/>
              <a:gd name="connsiteY14" fmla="*/ 20759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750" h="285750">
                <a:moveTo>
                  <a:pt x="0" y="142875"/>
                </a:moveTo>
                <a:cubicBezTo>
                  <a:pt x="0" y="63965"/>
                  <a:pt x="63965" y="0"/>
                  <a:pt x="142875" y="0"/>
                </a:cubicBezTo>
                <a:cubicBezTo>
                  <a:pt x="221785" y="0"/>
                  <a:pt x="285750" y="63965"/>
                  <a:pt x="285750" y="142875"/>
                </a:cubicBezTo>
                <a:cubicBezTo>
                  <a:pt x="285750" y="221785"/>
                  <a:pt x="221785" y="285750"/>
                  <a:pt x="142875" y="285750"/>
                </a:cubicBezTo>
                <a:cubicBezTo>
                  <a:pt x="63965" y="285750"/>
                  <a:pt x="0" y="221785"/>
                  <a:pt x="0" y="142875"/>
                </a:cubicBezTo>
                <a:close/>
                <a:moveTo>
                  <a:pt x="120586" y="207597"/>
                </a:moveTo>
                <a:cubicBezTo>
                  <a:pt x="124770" y="211776"/>
                  <a:pt x="131548" y="211776"/>
                  <a:pt x="135731" y="207597"/>
                </a:cubicBezTo>
                <a:lnTo>
                  <a:pt x="192881" y="150447"/>
                </a:lnTo>
                <a:cubicBezTo>
                  <a:pt x="197060" y="146264"/>
                  <a:pt x="197060" y="139486"/>
                  <a:pt x="192881" y="135303"/>
                </a:cubicBezTo>
                <a:lnTo>
                  <a:pt x="135731" y="78153"/>
                </a:lnTo>
                <a:cubicBezTo>
                  <a:pt x="131402" y="74118"/>
                  <a:pt x="124621" y="74357"/>
                  <a:pt x="120586" y="78687"/>
                </a:cubicBezTo>
                <a:cubicBezTo>
                  <a:pt x="116752" y="82802"/>
                  <a:pt x="116752" y="89182"/>
                  <a:pt x="120586" y="93297"/>
                </a:cubicBezTo>
                <a:lnTo>
                  <a:pt x="170136" y="142875"/>
                </a:lnTo>
                <a:lnTo>
                  <a:pt x="120558" y="192453"/>
                </a:lnTo>
                <a:cubicBezTo>
                  <a:pt x="116379" y="196636"/>
                  <a:pt x="116379" y="203414"/>
                  <a:pt x="120558" y="207597"/>
                </a:cubicBezTo>
                <a:close/>
              </a:path>
            </a:pathLst>
          </a:cu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Azure AI Foundry Blog">
            <a:extLst>
              <a:ext uri="{FF2B5EF4-FFF2-40B4-BE49-F238E27FC236}">
                <a16:creationId xmlns:a16="http://schemas.microsoft.com/office/drawing/2014/main" id="{ED2F06F9-2FDA-A85D-3799-F4C657BA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0" y="1662160"/>
            <a:ext cx="2156924" cy="215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8">
            <a:extLst>
              <a:ext uri="{FF2B5EF4-FFF2-40B4-BE49-F238E27FC236}">
                <a16:creationId xmlns:a16="http://schemas.microsoft.com/office/drawing/2014/main" id="{67A98DB2-E690-066F-A2CA-FCE0CF3E41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1636354" y="3295823"/>
            <a:ext cx="4419601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46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599" b="0" i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246710" fontAlgn="base">
              <a:spcAft>
                <a:spcPct val="0"/>
              </a:spcAft>
              <a:defRPr/>
            </a:pPr>
            <a:r>
              <a:rPr lang="en-CA" sz="3200">
                <a:ln>
                  <a:noFill/>
                </a:ln>
                <a:gradFill>
                  <a:gsLst>
                    <a:gs pos="12844">
                      <a:srgbClr val="291817"/>
                    </a:gs>
                    <a:gs pos="38000">
                      <a:srgbClr val="291817"/>
                    </a:gs>
                  </a:gsLst>
                  <a:lin ang="13500000" scaled="1"/>
                </a:gradFill>
                <a:latin typeface="Segoe Sans Display Semibold"/>
                <a:cs typeface="Segoe Sans Display Semibold"/>
              </a:rPr>
              <a:t>Azure IA Foundry</a:t>
            </a:r>
            <a:endParaRPr lang="en-CA" sz="3200">
              <a:solidFill>
                <a:srgbClr val="000000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684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CECB2-3290-D9A0-729E-4A6ADC63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7" name="Rectangle">
            <a:extLst>
              <a:ext uri="{FF2B5EF4-FFF2-40B4-BE49-F238E27FC236}">
                <a16:creationId xmlns:a16="http://schemas.microsoft.com/office/drawing/2014/main" id="{EE232A70-304C-337E-2798-486B48A16996}"/>
              </a:ext>
            </a:extLst>
          </p:cNvPr>
          <p:cNvSpPr/>
          <p:nvPr/>
        </p:nvSpPr>
        <p:spPr>
          <a:xfrm>
            <a:off x="0" y="-1"/>
            <a:ext cx="4064001" cy="6858001"/>
          </a:xfrm>
          <a:prstGeom prst="rect">
            <a:avLst/>
          </a:prstGeom>
          <a:solidFill>
            <a:srgbClr val="45454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6398" name="Rectangle">
            <a:extLst>
              <a:ext uri="{FF2B5EF4-FFF2-40B4-BE49-F238E27FC236}">
                <a16:creationId xmlns:a16="http://schemas.microsoft.com/office/drawing/2014/main" id="{C4613D1E-BF79-CB72-01C4-00D46665BF79}"/>
              </a:ext>
            </a:extLst>
          </p:cNvPr>
          <p:cNvSpPr/>
          <p:nvPr/>
        </p:nvSpPr>
        <p:spPr>
          <a:xfrm>
            <a:off x="8128001" y="0"/>
            <a:ext cx="4064000" cy="6858001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EBEBEB"/>
              </a:gs>
            </a:gsLst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6399" name="Recycled vector graphics">
            <a:extLst>
              <a:ext uri="{FF2B5EF4-FFF2-40B4-BE49-F238E27FC236}">
                <a16:creationId xmlns:a16="http://schemas.microsoft.com/office/drawing/2014/main" id="{7537AF60-2A44-EB8E-5F92-580D1FDDB04F}"/>
              </a:ext>
            </a:extLst>
          </p:cNvPr>
          <p:cNvSpPr txBox="1"/>
          <p:nvPr/>
        </p:nvSpPr>
        <p:spPr>
          <a:xfrm>
            <a:off x="1053922" y="4287725"/>
            <a:ext cx="2495324" cy="50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90000"/>
              </a:lnSpc>
              <a:defRPr sz="65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Bold"/>
              </a:defRPr>
            </a:lvl1pPr>
          </a:lstStyle>
          <a:p>
            <a:pPr algn="r" defTabSz="412750" hangingPunct="0"/>
            <a:r>
              <a:rPr lang="pt-BR" sz="3250" kern="0">
                <a:latin typeface="Montserrat Bold"/>
              </a:rPr>
              <a:t>Case</a:t>
            </a:r>
            <a:endParaRPr lang="pt-BR" sz="3250" kern="0">
              <a:latin typeface="Impact" panose="020B0806030902050204" pitchFamily="34" charset="0"/>
            </a:endParaRPr>
          </a:p>
        </p:txBody>
      </p:sp>
      <p:sp>
        <p:nvSpPr>
          <p:cNvPr id="6400" name="Awesome template">
            <a:extLst>
              <a:ext uri="{FF2B5EF4-FFF2-40B4-BE49-F238E27FC236}">
                <a16:creationId xmlns:a16="http://schemas.microsoft.com/office/drawing/2014/main" id="{666FD062-613A-AB91-1562-96286324F291}"/>
              </a:ext>
            </a:extLst>
          </p:cNvPr>
          <p:cNvSpPr txBox="1"/>
          <p:nvPr/>
        </p:nvSpPr>
        <p:spPr>
          <a:xfrm>
            <a:off x="898861" y="1112450"/>
            <a:ext cx="2495324" cy="725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120000"/>
              </a:lnSpc>
              <a:defRPr sz="2500" cap="all" spc="125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Bold"/>
              </a:defRPr>
            </a:lvl1pPr>
          </a:lstStyle>
          <a:p>
            <a:pPr algn="r" defTabSz="412750" hangingPunct="0"/>
            <a:r>
              <a:rPr lang="pt-BR" sz="1250" kern="0" spc="63">
                <a:latin typeface="Montserrat Bold"/>
              </a:rPr>
              <a:t>Somente desenvolvedores se beneficiam com ia?</a:t>
            </a:r>
            <a:endParaRPr sz="1250" kern="0" spc="63">
              <a:latin typeface="Montserrat Bold"/>
            </a:endParaRP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5854B0A-B9EF-E26A-CDC6-14FC07E61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962" y="461180"/>
            <a:ext cx="314486" cy="56250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26A090F-EC10-B652-557A-228314C29088}"/>
              </a:ext>
            </a:extLst>
          </p:cNvPr>
          <p:cNvGrpSpPr/>
          <p:nvPr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FD10C2D2-068F-CC3E-DC56-2E140B69D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B57490BD-7B3F-FF02-F1B5-01D345AC3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9379D5B0-C622-2A10-FCCF-05761237D01D}"/>
              </a:ext>
            </a:extLst>
          </p:cNvPr>
          <p:cNvSpPr/>
          <p:nvPr/>
        </p:nvSpPr>
        <p:spPr>
          <a:xfrm>
            <a:off x="0" y="4825389"/>
            <a:ext cx="4104073" cy="2032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Fujitsu">
            <a:extLst>
              <a:ext uri="{FF2B5EF4-FFF2-40B4-BE49-F238E27FC236}">
                <a16:creationId xmlns:a16="http://schemas.microsoft.com/office/drawing/2014/main" id="{9D4B5F66-36C5-3422-10DF-15BD208A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37" y="4897879"/>
            <a:ext cx="23812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">
            <a:extLst>
              <a:ext uri="{FF2B5EF4-FFF2-40B4-BE49-F238E27FC236}">
                <a16:creationId xmlns:a16="http://schemas.microsoft.com/office/drawing/2014/main" id="{8C771543-0A1A-4A56-00F7-DFD9FD619DAA}"/>
              </a:ext>
            </a:extLst>
          </p:cNvPr>
          <p:cNvSpPr/>
          <p:nvPr/>
        </p:nvSpPr>
        <p:spPr>
          <a:xfrm>
            <a:off x="4064001" y="5544"/>
            <a:ext cx="4023928" cy="6858001"/>
          </a:xfrm>
          <a:prstGeom prst="rect">
            <a:avLst/>
          </a:prstGeom>
          <a:solidFill>
            <a:srgbClr val="FD4A2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8" name="Título 3">
            <a:extLst>
              <a:ext uri="{FF2B5EF4-FFF2-40B4-BE49-F238E27FC236}">
                <a16:creationId xmlns:a16="http://schemas.microsoft.com/office/drawing/2014/main" id="{FC1C97C6-0132-51EC-E072-01D2AF75B276}"/>
              </a:ext>
            </a:extLst>
          </p:cNvPr>
          <p:cNvSpPr txBox="1">
            <a:spLocks/>
          </p:cNvSpPr>
          <p:nvPr/>
        </p:nvSpPr>
        <p:spPr>
          <a:xfrm>
            <a:off x="4333584" y="1112450"/>
            <a:ext cx="3402721" cy="72571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>
                <a:solidFill>
                  <a:schemeClr val="bg1"/>
                </a:solidFill>
              </a:rPr>
              <a:t>Desafios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E410ADD-F169-3350-676E-A4258324BE4D}"/>
              </a:ext>
            </a:extLst>
          </p:cNvPr>
          <p:cNvSpPr txBox="1"/>
          <p:nvPr/>
        </p:nvSpPr>
        <p:spPr>
          <a:xfrm>
            <a:off x="4333584" y="2258019"/>
            <a:ext cx="363360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Tempo excessivo para criar propostas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Portfólio de produtos muito amplo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Informações dispersas em várias fontes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bg1"/>
                </a:solidFill>
              </a:rPr>
              <a:t>Integração lenta de novos funcionários</a:t>
            </a:r>
            <a:endParaRPr lang="pt-BR" sz="1800">
              <a:solidFill>
                <a:schemeClr val="bg1"/>
              </a:solidFill>
            </a:endParaRPr>
          </a:p>
        </p:txBody>
      </p:sp>
      <p:sp>
        <p:nvSpPr>
          <p:cNvPr id="6368" name="Título 3">
            <a:extLst>
              <a:ext uri="{FF2B5EF4-FFF2-40B4-BE49-F238E27FC236}">
                <a16:creationId xmlns:a16="http://schemas.microsoft.com/office/drawing/2014/main" id="{891FE43F-DD6F-1D15-B8C3-9D5AA0E2FB03}"/>
              </a:ext>
            </a:extLst>
          </p:cNvPr>
          <p:cNvSpPr txBox="1">
            <a:spLocks/>
          </p:cNvSpPr>
          <p:nvPr/>
        </p:nvSpPr>
        <p:spPr>
          <a:xfrm>
            <a:off x="8357512" y="1109779"/>
            <a:ext cx="3402721" cy="72571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/>
              <a:t>Resultados</a:t>
            </a:r>
          </a:p>
        </p:txBody>
      </p:sp>
      <p:sp>
        <p:nvSpPr>
          <p:cNvPr id="6369" name="CaixaDeTexto 6368">
            <a:extLst>
              <a:ext uri="{FF2B5EF4-FFF2-40B4-BE49-F238E27FC236}">
                <a16:creationId xmlns:a16="http://schemas.microsoft.com/office/drawing/2014/main" id="{30DA1EE0-B659-945E-6FBE-E351A432A751}"/>
              </a:ext>
            </a:extLst>
          </p:cNvPr>
          <p:cNvSpPr txBox="1"/>
          <p:nvPr/>
        </p:nvSpPr>
        <p:spPr>
          <a:xfrm>
            <a:off x="8454587" y="2258019"/>
            <a:ext cx="3119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>
                <a:latin typeface="Bw Mitga" panose="00000500000000000000" pitchFamily="50" charset="0"/>
              </a:rPr>
              <a:t>67%</a:t>
            </a:r>
            <a:br>
              <a:rPr lang="pt-BR" sz="2000" b="1">
                <a:latin typeface="Bw Mitga" panose="00000500000000000000" pitchFamily="50" charset="0"/>
              </a:rPr>
            </a:br>
            <a:r>
              <a:rPr lang="pt-BR" sz="1400">
                <a:latin typeface="Bw Mitga" panose="00000500000000000000" pitchFamily="50" charset="0"/>
              </a:rPr>
              <a:t>de aumento na produtividade na criação de propostas comerciais.</a:t>
            </a:r>
            <a:endParaRPr lang="pt-BR">
              <a:latin typeface="Bw Mitga" panose="00000500000000000000" pitchFamily="50" charset="0"/>
            </a:endParaRPr>
          </a:p>
        </p:txBody>
      </p:sp>
      <p:sp>
        <p:nvSpPr>
          <p:cNvPr id="6370" name="CaixaDeTexto 6369">
            <a:extLst>
              <a:ext uri="{FF2B5EF4-FFF2-40B4-BE49-F238E27FC236}">
                <a16:creationId xmlns:a16="http://schemas.microsoft.com/office/drawing/2014/main" id="{13835512-03A8-5338-A9AE-87E72C04704B}"/>
              </a:ext>
            </a:extLst>
          </p:cNvPr>
          <p:cNvSpPr txBox="1"/>
          <p:nvPr/>
        </p:nvSpPr>
        <p:spPr>
          <a:xfrm>
            <a:off x="8454587" y="3522611"/>
            <a:ext cx="311979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>
                <a:latin typeface="Bw Mitga" panose="00000500000000000000" pitchFamily="50" charset="0"/>
              </a:rPr>
              <a:t>Tempo de resposta</a:t>
            </a:r>
            <a:br>
              <a:rPr lang="pt-BR" sz="2000" b="1">
                <a:latin typeface="Bw Mitga" panose="00000500000000000000" pitchFamily="50" charset="0"/>
              </a:rPr>
            </a:br>
            <a:r>
              <a:rPr lang="pt-BR" sz="1400">
                <a:latin typeface="Bw Mitga" panose="00000500000000000000" pitchFamily="50" charset="0"/>
              </a:rPr>
              <a:t>significativamente reduzido.</a:t>
            </a:r>
            <a:endParaRPr lang="pt-BR">
              <a:latin typeface="Bw Mitga" panose="00000500000000000000" pitchFamily="50" charset="0"/>
            </a:endParaRPr>
          </a:p>
        </p:txBody>
      </p:sp>
      <p:sp>
        <p:nvSpPr>
          <p:cNvPr id="6371" name="CaixaDeTexto 6370">
            <a:extLst>
              <a:ext uri="{FF2B5EF4-FFF2-40B4-BE49-F238E27FC236}">
                <a16:creationId xmlns:a16="http://schemas.microsoft.com/office/drawing/2014/main" id="{366E545F-800A-0955-BC80-B418E2D49968}"/>
              </a:ext>
            </a:extLst>
          </p:cNvPr>
          <p:cNvSpPr txBox="1"/>
          <p:nvPr/>
        </p:nvSpPr>
        <p:spPr>
          <a:xfrm>
            <a:off x="8454587" y="4628209"/>
            <a:ext cx="3119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err="1">
                <a:latin typeface="Bw Mitga" panose="00000500000000000000" pitchFamily="50" charset="0"/>
              </a:rPr>
              <a:t>Onboarding</a:t>
            </a:r>
            <a:br>
              <a:rPr lang="pt-BR" sz="2000" b="1">
                <a:latin typeface="Bw Mitga" panose="00000500000000000000" pitchFamily="50" charset="0"/>
              </a:rPr>
            </a:br>
            <a:r>
              <a:rPr lang="pt-BR" sz="1400" b="1">
                <a:latin typeface="Bw Mitga" panose="00000500000000000000" pitchFamily="50" charset="0"/>
              </a:rPr>
              <a:t>f</a:t>
            </a:r>
            <a:r>
              <a:rPr lang="pt-BR" sz="1400">
                <a:latin typeface="Bw Mitga" panose="00000500000000000000" pitchFamily="50" charset="0"/>
              </a:rPr>
              <a:t>acilitado por IA para novos integrantes dos times de vendas.</a:t>
            </a:r>
            <a:endParaRPr lang="pt-BR">
              <a:latin typeface="Bw Mitg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1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6080" y="814289"/>
            <a:ext cx="5595838" cy="512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3208">
                <a:solidFill>
                  <a:srgbClr val="FFFFFF"/>
                </a:solidFill>
                <a:latin typeface="Raleway"/>
                <a:ea typeface="Saira Medium" pitchFamily="34" charset="-122"/>
                <a:cs typeface="Saira Medium" pitchFamily="34" charset="-120"/>
              </a:rPr>
              <a:t>Exemplos Reais de </a:t>
            </a:r>
            <a:r>
              <a:rPr lang="en-US" sz="3208" err="1">
                <a:solidFill>
                  <a:srgbClr val="FFFFFF"/>
                </a:solidFill>
                <a:latin typeface="Raleway"/>
                <a:ea typeface="Saira Medium" pitchFamily="34" charset="-122"/>
                <a:cs typeface="Saira Medium" pitchFamily="34" charset="-120"/>
              </a:rPr>
              <a:t>uso</a:t>
            </a:r>
            <a:r>
              <a:rPr lang="en-US" sz="3208">
                <a:solidFill>
                  <a:srgbClr val="FFFFFF"/>
                </a:solidFill>
                <a:latin typeface="Raleway"/>
                <a:ea typeface="Saira Medium" pitchFamily="34" charset="-122"/>
                <a:cs typeface="Saira Medium" pitchFamily="34" charset="-120"/>
              </a:rPr>
              <a:t> de </a:t>
            </a:r>
            <a:r>
              <a:rPr lang="en-US" sz="3208" err="1">
                <a:solidFill>
                  <a:srgbClr val="FFFFFF"/>
                </a:solidFill>
                <a:latin typeface="Raleway"/>
                <a:ea typeface="Saira Medium" pitchFamily="34" charset="-122"/>
                <a:cs typeface="Saira Medium" pitchFamily="34" charset="-120"/>
              </a:rPr>
              <a:t>Agentes</a:t>
            </a:r>
            <a:endParaRPr lang="en-US" sz="3208">
              <a:latin typeface="Raleway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146080" y="1572915"/>
            <a:ext cx="6471841" cy="4470797"/>
          </a:xfrm>
          <a:prstGeom prst="roundRect">
            <a:avLst>
              <a:gd name="adj" fmla="val 33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BR" sz="1500"/>
          </a:p>
        </p:txBody>
      </p:sp>
      <p:sp>
        <p:nvSpPr>
          <p:cNvPr id="5" name="Shape 2"/>
          <p:cNvSpPr/>
          <p:nvPr/>
        </p:nvSpPr>
        <p:spPr>
          <a:xfrm>
            <a:off x="5152430" y="1579266"/>
            <a:ext cx="6458446" cy="4718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BR" sz="1500"/>
          </a:p>
        </p:txBody>
      </p:sp>
      <p:sp>
        <p:nvSpPr>
          <p:cNvPr id="6" name="Text 3"/>
          <p:cNvSpPr/>
          <p:nvPr/>
        </p:nvSpPr>
        <p:spPr>
          <a:xfrm>
            <a:off x="5317232" y="1684041"/>
            <a:ext cx="1821358" cy="262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Setor</a:t>
            </a:r>
            <a:endParaRPr lang="en-US" sz="1292"/>
          </a:p>
        </p:txBody>
      </p:sp>
      <p:sp>
        <p:nvSpPr>
          <p:cNvPr id="7" name="Text 4"/>
          <p:cNvSpPr/>
          <p:nvPr/>
        </p:nvSpPr>
        <p:spPr>
          <a:xfrm>
            <a:off x="7472958" y="1684041"/>
            <a:ext cx="1818183" cy="262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 de Uso</a:t>
            </a:r>
            <a:endParaRPr lang="en-US" sz="1292"/>
          </a:p>
        </p:txBody>
      </p:sp>
      <p:sp>
        <p:nvSpPr>
          <p:cNvPr id="8" name="Text 5"/>
          <p:cNvSpPr/>
          <p:nvPr/>
        </p:nvSpPr>
        <p:spPr>
          <a:xfrm>
            <a:off x="9625509" y="1684041"/>
            <a:ext cx="1821358" cy="262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Benefício Principal</a:t>
            </a:r>
            <a:endParaRPr lang="en-US" sz="1292"/>
          </a:p>
        </p:txBody>
      </p:sp>
      <p:sp>
        <p:nvSpPr>
          <p:cNvPr id="9" name="Shape 6"/>
          <p:cNvSpPr/>
          <p:nvPr/>
        </p:nvSpPr>
        <p:spPr>
          <a:xfrm>
            <a:off x="5152430" y="2051149"/>
            <a:ext cx="6458446" cy="9965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BR" sz="1500"/>
          </a:p>
        </p:txBody>
      </p:sp>
      <p:sp>
        <p:nvSpPr>
          <p:cNvPr id="10" name="Text 7"/>
          <p:cNvSpPr/>
          <p:nvPr/>
        </p:nvSpPr>
        <p:spPr>
          <a:xfrm>
            <a:off x="5317232" y="2155925"/>
            <a:ext cx="1821358" cy="262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E-commerce</a:t>
            </a:r>
            <a:endParaRPr lang="en-US" sz="1292"/>
          </a:p>
        </p:txBody>
      </p:sp>
      <p:sp>
        <p:nvSpPr>
          <p:cNvPr id="11" name="Text 8"/>
          <p:cNvSpPr/>
          <p:nvPr/>
        </p:nvSpPr>
        <p:spPr>
          <a:xfrm>
            <a:off x="7472958" y="2155924"/>
            <a:ext cx="1818183" cy="787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Agentes que comparam preços e negociam automaticamente</a:t>
            </a:r>
            <a:endParaRPr lang="en-US" sz="1292"/>
          </a:p>
        </p:txBody>
      </p:sp>
      <p:sp>
        <p:nvSpPr>
          <p:cNvPr id="12" name="Text 9"/>
          <p:cNvSpPr/>
          <p:nvPr/>
        </p:nvSpPr>
        <p:spPr>
          <a:xfrm>
            <a:off x="9625509" y="2155925"/>
            <a:ext cx="1821358" cy="262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Redução de custos</a:t>
            </a:r>
            <a:endParaRPr lang="en-US" sz="1292"/>
          </a:p>
        </p:txBody>
      </p:sp>
      <p:sp>
        <p:nvSpPr>
          <p:cNvPr id="13" name="Shape 10"/>
          <p:cNvSpPr/>
          <p:nvPr/>
        </p:nvSpPr>
        <p:spPr>
          <a:xfrm>
            <a:off x="5152430" y="3047703"/>
            <a:ext cx="6458446" cy="9965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BR" sz="1500"/>
          </a:p>
        </p:txBody>
      </p:sp>
      <p:sp>
        <p:nvSpPr>
          <p:cNvPr id="14" name="Text 11"/>
          <p:cNvSpPr/>
          <p:nvPr/>
        </p:nvSpPr>
        <p:spPr>
          <a:xfrm>
            <a:off x="5317232" y="3152478"/>
            <a:ext cx="1821358" cy="262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Indústria 4.0</a:t>
            </a:r>
            <a:endParaRPr lang="en-US" sz="1292"/>
          </a:p>
        </p:txBody>
      </p:sp>
      <p:sp>
        <p:nvSpPr>
          <p:cNvPr id="15" name="Text 12"/>
          <p:cNvSpPr/>
          <p:nvPr/>
        </p:nvSpPr>
        <p:spPr>
          <a:xfrm>
            <a:off x="7472958" y="3152478"/>
            <a:ext cx="1818183" cy="787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Sistemas que otimizam produção sem intervenção humana</a:t>
            </a:r>
            <a:endParaRPr lang="en-US" sz="1292"/>
          </a:p>
        </p:txBody>
      </p:sp>
      <p:sp>
        <p:nvSpPr>
          <p:cNvPr id="16" name="Text 13"/>
          <p:cNvSpPr/>
          <p:nvPr/>
        </p:nvSpPr>
        <p:spPr>
          <a:xfrm>
            <a:off x="9625509" y="3152478"/>
            <a:ext cx="1821358" cy="262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Automação completa</a:t>
            </a:r>
            <a:endParaRPr lang="en-US" sz="1292"/>
          </a:p>
        </p:txBody>
      </p:sp>
      <p:sp>
        <p:nvSpPr>
          <p:cNvPr id="17" name="Shape 14"/>
          <p:cNvSpPr/>
          <p:nvPr/>
        </p:nvSpPr>
        <p:spPr>
          <a:xfrm>
            <a:off x="5152430" y="4044256"/>
            <a:ext cx="6458446" cy="9965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BR" sz="1500"/>
          </a:p>
        </p:txBody>
      </p:sp>
      <p:sp>
        <p:nvSpPr>
          <p:cNvPr id="18" name="Text 15"/>
          <p:cNvSpPr/>
          <p:nvPr/>
        </p:nvSpPr>
        <p:spPr>
          <a:xfrm>
            <a:off x="5317232" y="4149031"/>
            <a:ext cx="1821358" cy="262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Saúde</a:t>
            </a:r>
            <a:endParaRPr lang="en-US" sz="1292"/>
          </a:p>
        </p:txBody>
      </p:sp>
      <p:sp>
        <p:nvSpPr>
          <p:cNvPr id="19" name="Text 16"/>
          <p:cNvSpPr/>
          <p:nvPr/>
        </p:nvSpPr>
        <p:spPr>
          <a:xfrm>
            <a:off x="7472958" y="4149031"/>
            <a:ext cx="1818183" cy="787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Triagem de sintomas e apoio a decisões médicas</a:t>
            </a:r>
            <a:endParaRPr lang="en-US" sz="1292"/>
          </a:p>
        </p:txBody>
      </p:sp>
      <p:sp>
        <p:nvSpPr>
          <p:cNvPr id="20" name="Text 17"/>
          <p:cNvSpPr/>
          <p:nvPr/>
        </p:nvSpPr>
        <p:spPr>
          <a:xfrm>
            <a:off x="9625509" y="4149031"/>
            <a:ext cx="1821358" cy="262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Precisão diagnóstica</a:t>
            </a:r>
            <a:endParaRPr lang="en-US" sz="1292"/>
          </a:p>
        </p:txBody>
      </p:sp>
      <p:sp>
        <p:nvSpPr>
          <p:cNvPr id="21" name="Shape 18"/>
          <p:cNvSpPr/>
          <p:nvPr/>
        </p:nvSpPr>
        <p:spPr>
          <a:xfrm>
            <a:off x="5152430" y="5040809"/>
            <a:ext cx="6458446" cy="996553"/>
          </a:xfrm>
          <a:prstGeom prst="rect">
            <a:avLst/>
          </a:prstGeom>
          <a:solidFill>
            <a:srgbClr val="FD4B23">
              <a:alpha val="4000"/>
            </a:srgbClr>
          </a:solidFill>
          <a:ln/>
        </p:spPr>
        <p:txBody>
          <a:bodyPr/>
          <a:lstStyle/>
          <a:p>
            <a:endParaRPr lang="en-BR" sz="1500">
              <a:highlight>
                <a:srgbClr val="FD4B23"/>
              </a:highlight>
            </a:endParaRPr>
          </a:p>
        </p:txBody>
      </p:sp>
      <p:sp>
        <p:nvSpPr>
          <p:cNvPr id="22" name="Text 19"/>
          <p:cNvSpPr/>
          <p:nvPr/>
        </p:nvSpPr>
        <p:spPr>
          <a:xfrm>
            <a:off x="5317232" y="5145584"/>
            <a:ext cx="1821358" cy="262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Finanças</a:t>
            </a:r>
            <a:endParaRPr lang="en-US" sz="1292"/>
          </a:p>
        </p:txBody>
      </p:sp>
      <p:sp>
        <p:nvSpPr>
          <p:cNvPr id="23" name="Text 20"/>
          <p:cNvSpPr/>
          <p:nvPr/>
        </p:nvSpPr>
        <p:spPr>
          <a:xfrm>
            <a:off x="7472958" y="5145584"/>
            <a:ext cx="1818183" cy="787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Análise autônoma de crédito e detecção de fraudes</a:t>
            </a:r>
            <a:endParaRPr lang="en-US" sz="1292"/>
          </a:p>
        </p:txBody>
      </p:sp>
      <p:sp>
        <p:nvSpPr>
          <p:cNvPr id="24" name="Text 21"/>
          <p:cNvSpPr/>
          <p:nvPr/>
        </p:nvSpPr>
        <p:spPr>
          <a:xfrm>
            <a:off x="9625509" y="5145584"/>
            <a:ext cx="1821358" cy="262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292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Segurança aprimorada</a:t>
            </a:r>
            <a:endParaRPr lang="en-US" sz="1292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3">
            <a:extLst>
              <a:ext uri="{FF2B5EF4-FFF2-40B4-BE49-F238E27FC236}">
                <a16:creationId xmlns:a16="http://schemas.microsoft.com/office/drawing/2014/main" id="{12AA9DF0-981D-2A6D-EE7F-A771EB02D734}"/>
              </a:ext>
            </a:extLst>
          </p:cNvPr>
          <p:cNvSpPr/>
          <p:nvPr/>
        </p:nvSpPr>
        <p:spPr>
          <a:xfrm>
            <a:off x="-1396" y="451"/>
            <a:ext cx="7621396" cy="6857549"/>
          </a:xfrm>
          <a:custGeom>
            <a:avLst/>
            <a:gdLst/>
            <a:ahLst/>
            <a:cxnLst/>
            <a:rect l="l" t="t" r="r" b="b"/>
            <a:pathLst>
              <a:path w="1995242" h="3016539">
                <a:moveTo>
                  <a:pt x="0" y="0"/>
                </a:moveTo>
                <a:lnTo>
                  <a:pt x="1995242" y="0"/>
                </a:lnTo>
                <a:lnTo>
                  <a:pt x="1995242" y="3016539"/>
                </a:lnTo>
                <a:lnTo>
                  <a:pt x="0" y="3016539"/>
                </a:lnTo>
                <a:close/>
              </a:path>
            </a:pathLst>
          </a:custGeom>
          <a:solidFill>
            <a:srgbClr val="FC160B"/>
          </a:solidFill>
        </p:spPr>
        <p:txBody>
          <a:bodyPr/>
          <a:lstStyle/>
          <a:p>
            <a:endParaRPr lang="pt-BR" sz="150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832496"/>
            <a:ext cx="6716603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3708">
                <a:solidFill>
                  <a:schemeClr val="bg1"/>
                </a:solidFill>
                <a:latin typeface="Arial Nova" panose="020B0504020202020204" pitchFamily="34" charset="0"/>
                <a:ea typeface="Prata" pitchFamily="34" charset="-122"/>
                <a:cs typeface="Prata" pitchFamily="34" charset="-120"/>
              </a:rPr>
              <a:t>Coca-Cola </a:t>
            </a:r>
          </a:p>
          <a:p>
            <a:r>
              <a:rPr lang="en-US" sz="3708">
                <a:solidFill>
                  <a:schemeClr val="bg1"/>
                </a:solidFill>
                <a:latin typeface="Arial Nova" panose="020B0504020202020204" pitchFamily="34" charset="0"/>
                <a:ea typeface="Prata" pitchFamily="34" charset="-122"/>
                <a:cs typeface="Prata" pitchFamily="34" charset="-120"/>
              </a:rPr>
              <a:t>CONTROLE DE QUALIDADE POR VISÃO COMPUTACIONAL</a:t>
            </a:r>
            <a:endParaRPr lang="en-US" sz="3708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661492" y="3426618"/>
            <a:ext cx="472480" cy="472480"/>
          </a:xfrm>
          <a:prstGeom prst="rect">
            <a:avLst/>
          </a:prstGeom>
          <a:noFill/>
        </p:spPr>
      </p:pic>
      <p:sp>
        <p:nvSpPr>
          <p:cNvPr id="5" name="Text 1"/>
          <p:cNvSpPr/>
          <p:nvPr/>
        </p:nvSpPr>
        <p:spPr>
          <a:xfrm>
            <a:off x="661492" y="4088110"/>
            <a:ext cx="151626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33">
                <a:solidFill>
                  <a:schemeClr val="bg1"/>
                </a:solidFill>
                <a:latin typeface="Arial Nova" panose="020B0504020202020204" pitchFamily="34" charset="0"/>
                <a:ea typeface="Prata" pitchFamily="34" charset="-122"/>
                <a:cs typeface="Prata" pitchFamily="34" charset="-120"/>
              </a:rPr>
              <a:t>99.8% de Precisão</a:t>
            </a:r>
            <a:endParaRPr lang="en-US" sz="1833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1492" y="4792067"/>
            <a:ext cx="1941513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58">
                <a:solidFill>
                  <a:schemeClr val="bg1"/>
                </a:solidFill>
                <a:latin typeface="Arial Nova" panose="020B0504020202020204" pitchFamily="34" charset="0"/>
                <a:ea typeface="Manrope" pitchFamily="34" charset="-122"/>
                <a:cs typeface="Manrope" pitchFamily="34" charset="-120"/>
              </a:rPr>
              <a:t>Câmeras hyperspectrais detectam defeitos 24/7 com precisão superior.</a:t>
            </a:r>
            <a:endParaRPr lang="en-US" sz="1458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3075483" y="3426618"/>
            <a:ext cx="472480" cy="472480"/>
          </a:xfrm>
          <a:prstGeom prst="rect">
            <a:avLst/>
          </a:prstGeom>
          <a:noFill/>
        </p:spPr>
      </p:pic>
      <p:sp>
        <p:nvSpPr>
          <p:cNvPr id="8" name="Text 3"/>
          <p:cNvSpPr/>
          <p:nvPr/>
        </p:nvSpPr>
        <p:spPr>
          <a:xfrm>
            <a:off x="3075484" y="4088110"/>
            <a:ext cx="194151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33">
                <a:solidFill>
                  <a:schemeClr val="bg1"/>
                </a:solidFill>
                <a:latin typeface="Arial Nova" panose="020B0504020202020204" pitchFamily="34" charset="0"/>
                <a:ea typeface="Prata" pitchFamily="34" charset="-122"/>
                <a:cs typeface="Prata" pitchFamily="34" charset="-120"/>
              </a:rPr>
              <a:t>85% Menos Recalls</a:t>
            </a:r>
            <a:endParaRPr lang="en-US" sz="1833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3075484" y="4792067"/>
            <a:ext cx="1941513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58">
                <a:solidFill>
                  <a:schemeClr val="bg1"/>
                </a:solidFill>
                <a:latin typeface="Arial Nova" panose="020B0504020202020204" pitchFamily="34" charset="0"/>
                <a:ea typeface="Manrope" pitchFamily="34" charset="-122"/>
                <a:cs typeface="Manrope" pitchFamily="34" charset="-120"/>
              </a:rPr>
              <a:t>Identificação de variações de cor, partículas e erros de rotulagem.</a:t>
            </a:r>
            <a:endParaRPr lang="en-US" sz="1458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347741" y="3426618"/>
            <a:ext cx="472480" cy="472480"/>
          </a:xfrm>
          <a:prstGeom prst="rect">
            <a:avLst/>
          </a:prstGeom>
          <a:noFill/>
        </p:spPr>
      </p:pic>
      <p:sp>
        <p:nvSpPr>
          <p:cNvPr id="11" name="Text 5"/>
          <p:cNvSpPr/>
          <p:nvPr/>
        </p:nvSpPr>
        <p:spPr>
          <a:xfrm>
            <a:off x="5347741" y="4088110"/>
            <a:ext cx="194151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33">
                <a:solidFill>
                  <a:schemeClr val="bg1"/>
                </a:solidFill>
                <a:latin typeface="Arial Nova" panose="020B0504020202020204" pitchFamily="34" charset="0"/>
                <a:ea typeface="Prata" pitchFamily="34" charset="-122"/>
                <a:cs typeface="Prata" pitchFamily="34" charset="-120"/>
              </a:rPr>
              <a:t>Visão Além do Humano</a:t>
            </a:r>
            <a:endParaRPr lang="en-US" sz="1833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347741" y="4792067"/>
            <a:ext cx="1941513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458">
                <a:solidFill>
                  <a:schemeClr val="bg1"/>
                </a:solidFill>
                <a:latin typeface="Arial Nova" panose="020B0504020202020204" pitchFamily="34" charset="0"/>
                <a:ea typeface="Manrope" pitchFamily="34" charset="-122"/>
                <a:cs typeface="Manrope" pitchFamily="34" charset="-120"/>
              </a:rPr>
              <a:t>Detecta partículas microscópicas e variações de pH invisíveis.</a:t>
            </a:r>
            <a:endParaRPr lang="en-US" sz="1458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B3BA0-E914-4637-C656-3D732010B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ingle laptop mockups">
            <a:extLst>
              <a:ext uri="{FF2B5EF4-FFF2-40B4-BE49-F238E27FC236}">
                <a16:creationId xmlns:a16="http://schemas.microsoft.com/office/drawing/2014/main" id="{5716DFEF-551C-CEAB-20FB-1637AB845A94}"/>
              </a:ext>
            </a:extLst>
          </p:cNvPr>
          <p:cNvSpPr txBox="1"/>
          <p:nvPr/>
        </p:nvSpPr>
        <p:spPr>
          <a:xfrm>
            <a:off x="338180" y="1481817"/>
            <a:ext cx="3175001" cy="1297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>
            <a:spAutoFit/>
          </a:bodyPr>
          <a:lstStyle>
            <a:lvl1pPr>
              <a:lnSpc>
                <a:spcPct val="90000"/>
              </a:lnSpc>
              <a:defRPr sz="9000" spc="0">
                <a:latin typeface="+mn-lt"/>
                <a:ea typeface="+mn-ea"/>
                <a:cs typeface="+mn-cs"/>
                <a:sym typeface="Montserrat Bold"/>
              </a:defRPr>
            </a:lvl1pPr>
          </a:lstStyle>
          <a:p>
            <a:pPr defTabSz="412750" hangingPunct="0"/>
            <a:r>
              <a:rPr lang="pt-BR" sz="4500" kern="0">
                <a:latin typeface="Bw Mitga" panose="020B0604020202020204" charset="0"/>
                <a:cs typeface="Bw Mitga" panose="020B0604020202020204" charset="0"/>
              </a:rPr>
              <a:t>O que vem a seguir?</a:t>
            </a:r>
          </a:p>
        </p:txBody>
      </p:sp>
      <p:pic>
        <p:nvPicPr>
          <p:cNvPr id="38" name="Gráfico 37">
            <a:extLst>
              <a:ext uri="{FF2B5EF4-FFF2-40B4-BE49-F238E27FC236}">
                <a16:creationId xmlns:a16="http://schemas.microsoft.com/office/drawing/2014/main" id="{4A74C20F-2A65-1498-F15C-FA3BB1FA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180" y="747437"/>
            <a:ext cx="314486" cy="562503"/>
          </a:xfrm>
          <a:prstGeom prst="rect">
            <a:avLst/>
          </a:prstGeom>
        </p:spPr>
      </p:pic>
      <p:pic>
        <p:nvPicPr>
          <p:cNvPr id="40" name="Imagem 39" descr="Robô laranja e amarelo&#10;&#10;Descrição gerada automaticamente com confiança média">
            <a:extLst>
              <a:ext uri="{FF2B5EF4-FFF2-40B4-BE49-F238E27FC236}">
                <a16:creationId xmlns:a16="http://schemas.microsoft.com/office/drawing/2014/main" id="{46BE9E13-A9FF-07A8-A1ED-1885270491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495412" y="0"/>
            <a:ext cx="1079863" cy="6858000"/>
          </a:xfrm>
          <a:prstGeom prst="rect">
            <a:avLst/>
          </a:prstGeom>
        </p:spPr>
      </p:pic>
      <p:pic>
        <p:nvPicPr>
          <p:cNvPr id="41" name="Imagem 40" descr="Robô laranja e amarelo&#10;&#10;Descrição gerada automaticamente com confiança média">
            <a:extLst>
              <a:ext uri="{FF2B5EF4-FFF2-40B4-BE49-F238E27FC236}">
                <a16:creationId xmlns:a16="http://schemas.microsoft.com/office/drawing/2014/main" id="{9ACFFF8A-33E3-7498-9DA4-89C397643F4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56905" y="0"/>
            <a:ext cx="386637" cy="6858000"/>
          </a:xfrm>
          <a:prstGeom prst="rect">
            <a:avLst/>
          </a:prstGeom>
        </p:spPr>
      </p:pic>
      <p:sp>
        <p:nvSpPr>
          <p:cNvPr id="45" name="Gráfico 4">
            <a:extLst>
              <a:ext uri="{FF2B5EF4-FFF2-40B4-BE49-F238E27FC236}">
                <a16:creationId xmlns:a16="http://schemas.microsoft.com/office/drawing/2014/main" id="{44CE8B78-A4B1-8BEA-3D7D-E775812D5EC1}"/>
              </a:ext>
            </a:extLst>
          </p:cNvPr>
          <p:cNvSpPr/>
          <p:nvPr/>
        </p:nvSpPr>
        <p:spPr>
          <a:xfrm>
            <a:off x="10007979" y="-896558"/>
            <a:ext cx="2444269" cy="4357936"/>
          </a:xfrm>
          <a:custGeom>
            <a:avLst/>
            <a:gdLst>
              <a:gd name="connsiteX0" fmla="*/ 0 w 2444269"/>
              <a:gd name="connsiteY0" fmla="*/ 2509637 h 4357936"/>
              <a:gd name="connsiteX1" fmla="*/ 1419102 w 2444269"/>
              <a:gd name="connsiteY1" fmla="*/ 2509637 h 4357936"/>
              <a:gd name="connsiteX2" fmla="*/ 1137186 w 2444269"/>
              <a:gd name="connsiteY2" fmla="*/ 2682540 h 4357936"/>
              <a:gd name="connsiteX3" fmla="*/ 860883 w 2444269"/>
              <a:gd name="connsiteY3" fmla="*/ 4357936 h 4357936"/>
              <a:gd name="connsiteX4" fmla="*/ 2444270 w 2444269"/>
              <a:gd name="connsiteY4" fmla="*/ 1849036 h 4357936"/>
              <a:gd name="connsiteX5" fmla="*/ 1025111 w 2444269"/>
              <a:gd name="connsiteY5" fmla="*/ 1849036 h 4357936"/>
              <a:gd name="connsiteX6" fmla="*/ 1303399 w 2444269"/>
              <a:gd name="connsiteY6" fmla="*/ 1670408 h 4357936"/>
              <a:gd name="connsiteX7" fmla="*/ 1586392 w 2444269"/>
              <a:gd name="connsiteY7" fmla="*/ 0 h 4357936"/>
              <a:gd name="connsiteX8" fmla="*/ 0 w 2444269"/>
              <a:gd name="connsiteY8" fmla="*/ 2509637 h 435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269" h="4357936">
                <a:moveTo>
                  <a:pt x="0" y="2509637"/>
                </a:moveTo>
                <a:lnTo>
                  <a:pt x="1419102" y="2509637"/>
                </a:lnTo>
                <a:lnTo>
                  <a:pt x="1137186" y="2682540"/>
                </a:lnTo>
                <a:lnTo>
                  <a:pt x="860883" y="4357936"/>
                </a:lnTo>
                <a:lnTo>
                  <a:pt x="2444270" y="1849036"/>
                </a:lnTo>
                <a:lnTo>
                  <a:pt x="1025111" y="1849036"/>
                </a:lnTo>
                <a:lnTo>
                  <a:pt x="1303399" y="1670408"/>
                </a:lnTo>
                <a:lnTo>
                  <a:pt x="1586392" y="0"/>
                </a:lnTo>
                <a:lnTo>
                  <a:pt x="0" y="2509637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alpha val="0"/>
                </a:srgbClr>
              </a:gs>
              <a:gs pos="100000">
                <a:srgbClr val="FD4B23">
                  <a:alpha val="38000"/>
                </a:srgbClr>
              </a:gs>
            </a:gsLst>
            <a:lin ang="10800000" scaled="1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6" name="Forma Livre: Forma 6">
            <a:extLst>
              <a:ext uri="{FF2B5EF4-FFF2-40B4-BE49-F238E27FC236}">
                <a16:creationId xmlns:a16="http://schemas.microsoft.com/office/drawing/2014/main" id="{44B82412-3AB6-F739-1AD5-1763859963D7}"/>
              </a:ext>
            </a:extLst>
          </p:cNvPr>
          <p:cNvSpPr/>
          <p:nvPr/>
        </p:nvSpPr>
        <p:spPr>
          <a:xfrm>
            <a:off x="6096000" y="1974393"/>
            <a:ext cx="207413" cy="417326"/>
          </a:xfrm>
          <a:custGeom>
            <a:avLst/>
            <a:gdLst>
              <a:gd name="connsiteX0" fmla="*/ 24194 w 122443"/>
              <a:gd name="connsiteY0" fmla="*/ 4715 h 246364"/>
              <a:gd name="connsiteX1" fmla="*/ 4191 w 122443"/>
              <a:gd name="connsiteY1" fmla="*/ 4715 h 246364"/>
              <a:gd name="connsiteX2" fmla="*/ 0 w 122443"/>
              <a:gd name="connsiteY2" fmla="*/ 16145 h 246364"/>
              <a:gd name="connsiteX3" fmla="*/ 0 w 122443"/>
              <a:gd name="connsiteY3" fmla="*/ 74057 h 246364"/>
              <a:gd name="connsiteX4" fmla="*/ 38100 w 122443"/>
              <a:gd name="connsiteY4" fmla="*/ 74057 h 246364"/>
              <a:gd name="connsiteX5" fmla="*/ 38100 w 122443"/>
              <a:gd name="connsiteY5" fmla="*/ 178832 h 246364"/>
              <a:gd name="connsiteX6" fmla="*/ 0 w 122443"/>
              <a:gd name="connsiteY6" fmla="*/ 178832 h 246364"/>
              <a:gd name="connsiteX7" fmla="*/ 0 w 122443"/>
              <a:gd name="connsiteY7" fmla="*/ 230267 h 246364"/>
              <a:gd name="connsiteX8" fmla="*/ 14192 w 122443"/>
              <a:gd name="connsiteY8" fmla="*/ 246364 h 246364"/>
              <a:gd name="connsiteX9" fmla="*/ 24194 w 122443"/>
              <a:gd name="connsiteY9" fmla="*/ 241602 h 246364"/>
              <a:gd name="connsiteX10" fmla="*/ 118300 w 122443"/>
              <a:gd name="connsiteY10" fmla="*/ 134541 h 246364"/>
              <a:gd name="connsiteX11" fmla="*/ 118300 w 122443"/>
              <a:gd name="connsiteY11" fmla="*/ 111776 h 246364"/>
              <a:gd name="connsiteX12" fmla="*/ 118300 w 122443"/>
              <a:gd name="connsiteY12" fmla="*/ 111776 h 246364"/>
              <a:gd name="connsiteX13" fmla="*/ 24194 w 122443"/>
              <a:gd name="connsiteY13" fmla="*/ 4715 h 24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443" h="246364">
                <a:moveTo>
                  <a:pt x="24194" y="4715"/>
                </a:moveTo>
                <a:cubicBezTo>
                  <a:pt x="18669" y="-1572"/>
                  <a:pt x="9716" y="-1572"/>
                  <a:pt x="4191" y="4715"/>
                </a:cubicBezTo>
                <a:cubicBezTo>
                  <a:pt x="1524" y="7763"/>
                  <a:pt x="0" y="11859"/>
                  <a:pt x="0" y="16145"/>
                </a:cubicBezTo>
                <a:lnTo>
                  <a:pt x="0" y="74057"/>
                </a:lnTo>
                <a:lnTo>
                  <a:pt x="38100" y="74057"/>
                </a:lnTo>
                <a:lnTo>
                  <a:pt x="38100" y="178832"/>
                </a:lnTo>
                <a:lnTo>
                  <a:pt x="0" y="178832"/>
                </a:lnTo>
                <a:lnTo>
                  <a:pt x="0" y="230267"/>
                </a:lnTo>
                <a:cubicBezTo>
                  <a:pt x="0" y="239125"/>
                  <a:pt x="6382" y="246364"/>
                  <a:pt x="14192" y="246364"/>
                </a:cubicBezTo>
                <a:cubicBezTo>
                  <a:pt x="17907" y="246364"/>
                  <a:pt x="21527" y="244650"/>
                  <a:pt x="24194" y="241602"/>
                </a:cubicBezTo>
                <a:lnTo>
                  <a:pt x="118300" y="134541"/>
                </a:lnTo>
                <a:cubicBezTo>
                  <a:pt x="123825" y="128254"/>
                  <a:pt x="123825" y="118062"/>
                  <a:pt x="118300" y="111776"/>
                </a:cubicBezTo>
                <a:cubicBezTo>
                  <a:pt x="118300" y="111776"/>
                  <a:pt x="118300" y="111776"/>
                  <a:pt x="118300" y="111776"/>
                </a:cubicBezTo>
                <a:lnTo>
                  <a:pt x="24194" y="4715"/>
                </a:lnTo>
                <a:close/>
              </a:path>
            </a:pathLst>
          </a:custGeom>
          <a:solidFill>
            <a:srgbClr val="FF5214"/>
          </a:solidFill>
          <a:ln w="0" cap="flat">
            <a:noFill/>
            <a:prstDash val="solid"/>
            <a:miter/>
          </a:ln>
        </p:spPr>
        <p:txBody>
          <a:bodyPr rot="0" spcFirstLastPara="0" vert="horz" wrap="square" lIns="59554" tIns="29777" rIns="59554" bIns="2977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7376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4751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2127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29502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36878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44253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1629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004" algn="l" defTabSz="614751" rtl="0" eaLnBrk="1" latinLnBrk="0" hangingPunct="1">
              <a:defRPr sz="1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147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8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452" name="Agrupar 5451">
            <a:extLst>
              <a:ext uri="{FF2B5EF4-FFF2-40B4-BE49-F238E27FC236}">
                <a16:creationId xmlns:a16="http://schemas.microsoft.com/office/drawing/2014/main" id="{351D730E-2CBD-3DB7-09F2-4D352495229E}"/>
              </a:ext>
            </a:extLst>
          </p:cNvPr>
          <p:cNvGrpSpPr/>
          <p:nvPr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5453" name="Gráfico 5452">
              <a:extLst>
                <a:ext uri="{FF2B5EF4-FFF2-40B4-BE49-F238E27FC236}">
                  <a16:creationId xmlns:a16="http://schemas.microsoft.com/office/drawing/2014/main" id="{1CA79EB9-F9D5-567F-1BB0-D51E33B59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5454" name="Gráfico 5453">
              <a:extLst>
                <a:ext uri="{FF2B5EF4-FFF2-40B4-BE49-F238E27FC236}">
                  <a16:creationId xmlns:a16="http://schemas.microsoft.com/office/drawing/2014/main" id="{FC41C66D-0819-7098-F82D-E25BE595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AD324E-5F40-A7C5-6745-CBCC9B0C7EBF}"/>
              </a:ext>
            </a:extLst>
          </p:cNvPr>
          <p:cNvSpPr txBox="1"/>
          <p:nvPr/>
        </p:nvSpPr>
        <p:spPr>
          <a:xfrm>
            <a:off x="6342184" y="1997839"/>
            <a:ext cx="463983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2000">
                <a:latin typeface="Segoe UI"/>
                <a:cs typeface="Segoe UI"/>
              </a:rPr>
              <a:t>Imaginamos um mundo em que agentes operam em contextos individuais, organizacionais, de equipe e de negócios de ponta a ponta.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2000">
              <a:latin typeface="Segoe UI"/>
              <a:cs typeface="Segoe U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2000">
                <a:latin typeface="Segoe UI"/>
                <a:cs typeface="Segoe UI"/>
              </a:rPr>
              <a:t>Essa visão emergente da internet é uma </a:t>
            </a:r>
            <a:r>
              <a:rPr lang="pt-BR" sz="2000" b="1" err="1">
                <a:latin typeface="Segoe UI"/>
                <a:cs typeface="Segoe UI"/>
              </a:rPr>
              <a:t>Agentic</a:t>
            </a:r>
            <a:r>
              <a:rPr lang="pt-BR" sz="2000" b="1">
                <a:latin typeface="Segoe UI"/>
                <a:cs typeface="Segoe UI"/>
              </a:rPr>
              <a:t> Web aberta</a:t>
            </a:r>
            <a:r>
              <a:rPr lang="pt-BR" sz="2000">
                <a:latin typeface="Segoe UI"/>
                <a:cs typeface="Segoe UI"/>
              </a:rPr>
              <a:t>, na qual agentes de IA tomam decisões e executam tarefas em nome de usuários ou organizações.</a:t>
            </a:r>
            <a:endParaRPr lang="pt-BR" sz="1600">
              <a:latin typeface="Bw Mitg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48BE8-674D-C3BC-13F4-F4C67B7EC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">
            <a:extLst>
              <a:ext uri="{FF2B5EF4-FFF2-40B4-BE49-F238E27FC236}">
                <a16:creationId xmlns:a16="http://schemas.microsoft.com/office/drawing/2014/main" id="{362D41F1-6137-E389-B48C-22B4CF64C97E}"/>
              </a:ext>
            </a:extLst>
          </p:cNvPr>
          <p:cNvSpPr/>
          <p:nvPr/>
        </p:nvSpPr>
        <p:spPr>
          <a:xfrm>
            <a:off x="-1" y="-1"/>
            <a:ext cx="4064001" cy="6858001"/>
          </a:xfrm>
          <a:prstGeom prst="rect">
            <a:avLst/>
          </a:prstGeom>
          <a:solidFill>
            <a:srgbClr val="FD4A2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0226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1BAF0CD4-1F58-D5C7-853D-AB8C8FF1AE9E}"/>
              </a:ext>
            </a:extLst>
          </p:cNvPr>
          <p:cNvSpPr txBox="1"/>
          <p:nvPr/>
        </p:nvSpPr>
        <p:spPr>
          <a:xfrm>
            <a:off x="5524898" y="2691424"/>
            <a:ext cx="4005948" cy="3749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latin typeface="Bw Mitga" panose="00000500000000000000" charset="0"/>
                <a:sym typeface="Raleway"/>
              </a:rPr>
              <a:t>Democratizar ainda mais o uso de IA</a:t>
            </a:r>
            <a:endParaRPr sz="1600" b="1" kern="0" spc="27">
              <a:latin typeface="Bw Mitga" panose="00000500000000000000" charset="0"/>
              <a:sym typeface="Raleway"/>
            </a:endParaRPr>
          </a:p>
        </p:txBody>
      </p:sp>
      <p:sp>
        <p:nvSpPr>
          <p:cNvPr id="10227" name="Shape">
            <a:extLst>
              <a:ext uri="{FF2B5EF4-FFF2-40B4-BE49-F238E27FC236}">
                <a16:creationId xmlns:a16="http://schemas.microsoft.com/office/drawing/2014/main" id="{739F5DFA-5420-42C0-DD38-DA8C3B8FC70F}"/>
              </a:ext>
            </a:extLst>
          </p:cNvPr>
          <p:cNvSpPr/>
          <p:nvPr/>
        </p:nvSpPr>
        <p:spPr>
          <a:xfrm>
            <a:off x="4992685" y="2713288"/>
            <a:ext cx="329842" cy="329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8033" y="0"/>
                  <a:pt x="5269" y="1053"/>
                  <a:pt x="3161" y="3162"/>
                </a:cubicBezTo>
                <a:cubicBezTo>
                  <a:pt x="1053" y="5271"/>
                  <a:pt x="0" y="8036"/>
                  <a:pt x="0" y="10800"/>
                </a:cubicBezTo>
                <a:cubicBezTo>
                  <a:pt x="0" y="13564"/>
                  <a:pt x="1053" y="16329"/>
                  <a:pt x="3161" y="18438"/>
                </a:cubicBezTo>
                <a:cubicBezTo>
                  <a:pt x="5269" y="20547"/>
                  <a:pt x="8036" y="21600"/>
                  <a:pt x="10800" y="21600"/>
                </a:cubicBezTo>
                <a:cubicBezTo>
                  <a:pt x="13564" y="21600"/>
                  <a:pt x="16327" y="20547"/>
                  <a:pt x="18435" y="18438"/>
                </a:cubicBezTo>
                <a:cubicBezTo>
                  <a:pt x="20543" y="16329"/>
                  <a:pt x="21600" y="13564"/>
                  <a:pt x="21600" y="10800"/>
                </a:cubicBezTo>
                <a:cubicBezTo>
                  <a:pt x="21600" y="8036"/>
                  <a:pt x="20543" y="5271"/>
                  <a:pt x="18435" y="3162"/>
                </a:cubicBezTo>
                <a:cubicBezTo>
                  <a:pt x="16327" y="1053"/>
                  <a:pt x="13559" y="0"/>
                  <a:pt x="10796" y="0"/>
                </a:cubicBezTo>
                <a:close/>
                <a:moveTo>
                  <a:pt x="11270" y="6072"/>
                </a:moveTo>
                <a:cubicBezTo>
                  <a:pt x="11376" y="6073"/>
                  <a:pt x="11484" y="6096"/>
                  <a:pt x="11583" y="6142"/>
                </a:cubicBezTo>
                <a:cubicBezTo>
                  <a:pt x="11704" y="6201"/>
                  <a:pt x="11839" y="6337"/>
                  <a:pt x="12065" y="6564"/>
                </a:cubicBezTo>
                <a:lnTo>
                  <a:pt x="15504" y="10008"/>
                </a:lnTo>
                <a:cubicBezTo>
                  <a:pt x="15608" y="10112"/>
                  <a:pt x="15690" y="10192"/>
                  <a:pt x="15757" y="10265"/>
                </a:cubicBezTo>
                <a:cubicBezTo>
                  <a:pt x="15764" y="10272"/>
                  <a:pt x="15775" y="10271"/>
                  <a:pt x="15783" y="10278"/>
                </a:cubicBezTo>
                <a:cubicBezTo>
                  <a:pt x="15843" y="10339"/>
                  <a:pt x="15890" y="10413"/>
                  <a:pt x="15926" y="10491"/>
                </a:cubicBezTo>
                <a:cubicBezTo>
                  <a:pt x="16018" y="10688"/>
                  <a:pt x="16018" y="10912"/>
                  <a:pt x="15926" y="11109"/>
                </a:cubicBezTo>
                <a:cubicBezTo>
                  <a:pt x="15890" y="11187"/>
                  <a:pt x="15843" y="11257"/>
                  <a:pt x="15783" y="11318"/>
                </a:cubicBezTo>
                <a:cubicBezTo>
                  <a:pt x="15779" y="11321"/>
                  <a:pt x="15773" y="11323"/>
                  <a:pt x="15770" y="11326"/>
                </a:cubicBezTo>
                <a:cubicBezTo>
                  <a:pt x="15701" y="11401"/>
                  <a:pt x="15612" y="11488"/>
                  <a:pt x="15504" y="11596"/>
                </a:cubicBezTo>
                <a:lnTo>
                  <a:pt x="12065" y="15036"/>
                </a:lnTo>
                <a:cubicBezTo>
                  <a:pt x="11839" y="15263"/>
                  <a:pt x="11704" y="15399"/>
                  <a:pt x="11583" y="15458"/>
                </a:cubicBezTo>
                <a:cubicBezTo>
                  <a:pt x="11386" y="15550"/>
                  <a:pt x="11158" y="15550"/>
                  <a:pt x="10961" y="15458"/>
                </a:cubicBezTo>
                <a:cubicBezTo>
                  <a:pt x="10883" y="15422"/>
                  <a:pt x="10813" y="15371"/>
                  <a:pt x="10752" y="15311"/>
                </a:cubicBezTo>
                <a:cubicBezTo>
                  <a:pt x="10692" y="15250"/>
                  <a:pt x="10641" y="15179"/>
                  <a:pt x="10604" y="15102"/>
                </a:cubicBezTo>
                <a:cubicBezTo>
                  <a:pt x="10513" y="14905"/>
                  <a:pt x="10508" y="14677"/>
                  <a:pt x="10600" y="14480"/>
                </a:cubicBezTo>
                <a:cubicBezTo>
                  <a:pt x="10659" y="14358"/>
                  <a:pt x="10800" y="14223"/>
                  <a:pt x="11026" y="13997"/>
                </a:cubicBezTo>
                <a:lnTo>
                  <a:pt x="13487" y="11535"/>
                </a:lnTo>
                <a:lnTo>
                  <a:pt x="6722" y="11535"/>
                </a:lnTo>
                <a:cubicBezTo>
                  <a:pt x="6402" y="11535"/>
                  <a:pt x="6211" y="11532"/>
                  <a:pt x="6083" y="11487"/>
                </a:cubicBezTo>
                <a:cubicBezTo>
                  <a:pt x="5879" y="11413"/>
                  <a:pt x="5718" y="11256"/>
                  <a:pt x="5643" y="11052"/>
                </a:cubicBezTo>
                <a:cubicBezTo>
                  <a:pt x="5614" y="10972"/>
                  <a:pt x="5600" y="10886"/>
                  <a:pt x="5600" y="10800"/>
                </a:cubicBezTo>
                <a:cubicBezTo>
                  <a:pt x="5600" y="10714"/>
                  <a:pt x="5614" y="10628"/>
                  <a:pt x="5643" y="10548"/>
                </a:cubicBezTo>
                <a:cubicBezTo>
                  <a:pt x="5718" y="10344"/>
                  <a:pt x="5879" y="10183"/>
                  <a:pt x="6083" y="10108"/>
                </a:cubicBezTo>
                <a:cubicBezTo>
                  <a:pt x="6211" y="10064"/>
                  <a:pt x="6402" y="10065"/>
                  <a:pt x="6722" y="10065"/>
                </a:cubicBezTo>
                <a:lnTo>
                  <a:pt x="13483" y="10065"/>
                </a:lnTo>
                <a:lnTo>
                  <a:pt x="11026" y="7603"/>
                </a:lnTo>
                <a:cubicBezTo>
                  <a:pt x="10800" y="7377"/>
                  <a:pt x="10663" y="7238"/>
                  <a:pt x="10604" y="7116"/>
                </a:cubicBezTo>
                <a:cubicBezTo>
                  <a:pt x="10513" y="6919"/>
                  <a:pt x="10513" y="6695"/>
                  <a:pt x="10604" y="6498"/>
                </a:cubicBezTo>
                <a:cubicBezTo>
                  <a:pt x="10641" y="6421"/>
                  <a:pt x="10692" y="6346"/>
                  <a:pt x="10752" y="6285"/>
                </a:cubicBezTo>
                <a:cubicBezTo>
                  <a:pt x="10813" y="6225"/>
                  <a:pt x="10883" y="6173"/>
                  <a:pt x="10961" y="6137"/>
                </a:cubicBezTo>
                <a:cubicBezTo>
                  <a:pt x="11059" y="6091"/>
                  <a:pt x="11164" y="6071"/>
                  <a:pt x="11270" y="6072"/>
                </a:cubicBezTo>
                <a:close/>
              </a:path>
            </a:pathLst>
          </a:custGeom>
          <a:solidFill>
            <a:srgbClr val="FD4A23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0229" name="Editable Brazil vector maps">
            <a:extLst>
              <a:ext uri="{FF2B5EF4-FFF2-40B4-BE49-F238E27FC236}">
                <a16:creationId xmlns:a16="http://schemas.microsoft.com/office/drawing/2014/main" id="{06B022D0-0ACE-5048-6E09-76DB21C64ED7}"/>
              </a:ext>
            </a:extLst>
          </p:cNvPr>
          <p:cNvSpPr txBox="1"/>
          <p:nvPr/>
        </p:nvSpPr>
        <p:spPr>
          <a:xfrm>
            <a:off x="509604" y="3042997"/>
            <a:ext cx="4115320" cy="78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>
              <a:spcAft>
                <a:spcPts val="1333"/>
              </a:spcAft>
            </a:pPr>
            <a:r>
              <a:rPr lang="en" sz="4800" b="1">
                <a:solidFill>
                  <a:schemeClr val="bg1"/>
                </a:solidFill>
                <a:latin typeface="Bw Mitga" panose="00000500000000000000" charset="0"/>
                <a:ea typeface="Inter SemiBold"/>
                <a:cs typeface="Inter SemiBold"/>
              </a:rPr>
              <a:t>Desafios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AF504E0-5C33-58CA-E089-8BEBBB1F482B}"/>
              </a:ext>
            </a:extLst>
          </p:cNvPr>
          <p:cNvGrpSpPr/>
          <p:nvPr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86D65AF7-016C-30AD-0028-E1CAFBF1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2FB81001-F0B0-9979-2C88-FB874DF1B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sp>
        <p:nvSpPr>
          <p:cNvPr id="8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79277796-4AB6-0A58-AAE2-71F0E5711D2B}"/>
              </a:ext>
            </a:extLst>
          </p:cNvPr>
          <p:cNvSpPr txBox="1"/>
          <p:nvPr/>
        </p:nvSpPr>
        <p:spPr>
          <a:xfrm>
            <a:off x="5524898" y="3336268"/>
            <a:ext cx="4115320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latin typeface="Bw Mitga" panose="00000500000000000000" charset="0"/>
                <a:sym typeface="Raleway"/>
              </a:rPr>
              <a:t>Geração de energia</a:t>
            </a:r>
            <a:endParaRPr sz="1600" b="1" kern="0" spc="27">
              <a:latin typeface="Bw Mitga" panose="00000500000000000000" charset="0"/>
              <a:sym typeface="Raleway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DD777328-BB7A-6EF7-2A92-544D68CDDD16}"/>
              </a:ext>
            </a:extLst>
          </p:cNvPr>
          <p:cNvSpPr/>
          <p:nvPr/>
        </p:nvSpPr>
        <p:spPr>
          <a:xfrm>
            <a:off x="4992685" y="3358132"/>
            <a:ext cx="329842" cy="329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8033" y="0"/>
                  <a:pt x="5269" y="1053"/>
                  <a:pt x="3161" y="3162"/>
                </a:cubicBezTo>
                <a:cubicBezTo>
                  <a:pt x="1053" y="5271"/>
                  <a:pt x="0" y="8036"/>
                  <a:pt x="0" y="10800"/>
                </a:cubicBezTo>
                <a:cubicBezTo>
                  <a:pt x="0" y="13564"/>
                  <a:pt x="1053" y="16329"/>
                  <a:pt x="3161" y="18438"/>
                </a:cubicBezTo>
                <a:cubicBezTo>
                  <a:pt x="5269" y="20547"/>
                  <a:pt x="8036" y="21600"/>
                  <a:pt x="10800" y="21600"/>
                </a:cubicBezTo>
                <a:cubicBezTo>
                  <a:pt x="13564" y="21600"/>
                  <a:pt x="16327" y="20547"/>
                  <a:pt x="18435" y="18438"/>
                </a:cubicBezTo>
                <a:cubicBezTo>
                  <a:pt x="20543" y="16329"/>
                  <a:pt x="21600" y="13564"/>
                  <a:pt x="21600" y="10800"/>
                </a:cubicBezTo>
                <a:cubicBezTo>
                  <a:pt x="21600" y="8036"/>
                  <a:pt x="20543" y="5271"/>
                  <a:pt x="18435" y="3162"/>
                </a:cubicBezTo>
                <a:cubicBezTo>
                  <a:pt x="16327" y="1053"/>
                  <a:pt x="13559" y="0"/>
                  <a:pt x="10796" y="0"/>
                </a:cubicBezTo>
                <a:close/>
                <a:moveTo>
                  <a:pt x="11270" y="6072"/>
                </a:moveTo>
                <a:cubicBezTo>
                  <a:pt x="11376" y="6073"/>
                  <a:pt x="11484" y="6096"/>
                  <a:pt x="11583" y="6142"/>
                </a:cubicBezTo>
                <a:cubicBezTo>
                  <a:pt x="11704" y="6201"/>
                  <a:pt x="11839" y="6337"/>
                  <a:pt x="12065" y="6564"/>
                </a:cubicBezTo>
                <a:lnTo>
                  <a:pt x="15504" y="10008"/>
                </a:lnTo>
                <a:cubicBezTo>
                  <a:pt x="15608" y="10112"/>
                  <a:pt x="15690" y="10192"/>
                  <a:pt x="15757" y="10265"/>
                </a:cubicBezTo>
                <a:cubicBezTo>
                  <a:pt x="15764" y="10272"/>
                  <a:pt x="15775" y="10271"/>
                  <a:pt x="15783" y="10278"/>
                </a:cubicBezTo>
                <a:cubicBezTo>
                  <a:pt x="15843" y="10339"/>
                  <a:pt x="15890" y="10413"/>
                  <a:pt x="15926" y="10491"/>
                </a:cubicBezTo>
                <a:cubicBezTo>
                  <a:pt x="16018" y="10688"/>
                  <a:pt x="16018" y="10912"/>
                  <a:pt x="15926" y="11109"/>
                </a:cubicBezTo>
                <a:cubicBezTo>
                  <a:pt x="15890" y="11187"/>
                  <a:pt x="15843" y="11257"/>
                  <a:pt x="15783" y="11318"/>
                </a:cubicBezTo>
                <a:cubicBezTo>
                  <a:pt x="15779" y="11321"/>
                  <a:pt x="15773" y="11323"/>
                  <a:pt x="15770" y="11326"/>
                </a:cubicBezTo>
                <a:cubicBezTo>
                  <a:pt x="15701" y="11401"/>
                  <a:pt x="15612" y="11488"/>
                  <a:pt x="15504" y="11596"/>
                </a:cubicBezTo>
                <a:lnTo>
                  <a:pt x="12065" y="15036"/>
                </a:lnTo>
                <a:cubicBezTo>
                  <a:pt x="11839" y="15263"/>
                  <a:pt x="11704" y="15399"/>
                  <a:pt x="11583" y="15458"/>
                </a:cubicBezTo>
                <a:cubicBezTo>
                  <a:pt x="11386" y="15550"/>
                  <a:pt x="11158" y="15550"/>
                  <a:pt x="10961" y="15458"/>
                </a:cubicBezTo>
                <a:cubicBezTo>
                  <a:pt x="10883" y="15422"/>
                  <a:pt x="10813" y="15371"/>
                  <a:pt x="10752" y="15311"/>
                </a:cubicBezTo>
                <a:cubicBezTo>
                  <a:pt x="10692" y="15250"/>
                  <a:pt x="10641" y="15179"/>
                  <a:pt x="10604" y="15102"/>
                </a:cubicBezTo>
                <a:cubicBezTo>
                  <a:pt x="10513" y="14905"/>
                  <a:pt x="10508" y="14677"/>
                  <a:pt x="10600" y="14480"/>
                </a:cubicBezTo>
                <a:cubicBezTo>
                  <a:pt x="10659" y="14358"/>
                  <a:pt x="10800" y="14223"/>
                  <a:pt x="11026" y="13997"/>
                </a:cubicBezTo>
                <a:lnTo>
                  <a:pt x="13487" y="11535"/>
                </a:lnTo>
                <a:lnTo>
                  <a:pt x="6722" y="11535"/>
                </a:lnTo>
                <a:cubicBezTo>
                  <a:pt x="6402" y="11535"/>
                  <a:pt x="6211" y="11532"/>
                  <a:pt x="6083" y="11487"/>
                </a:cubicBezTo>
                <a:cubicBezTo>
                  <a:pt x="5879" y="11413"/>
                  <a:pt x="5718" y="11256"/>
                  <a:pt x="5643" y="11052"/>
                </a:cubicBezTo>
                <a:cubicBezTo>
                  <a:pt x="5614" y="10972"/>
                  <a:pt x="5600" y="10886"/>
                  <a:pt x="5600" y="10800"/>
                </a:cubicBezTo>
                <a:cubicBezTo>
                  <a:pt x="5600" y="10714"/>
                  <a:pt x="5614" y="10628"/>
                  <a:pt x="5643" y="10548"/>
                </a:cubicBezTo>
                <a:cubicBezTo>
                  <a:pt x="5718" y="10344"/>
                  <a:pt x="5879" y="10183"/>
                  <a:pt x="6083" y="10108"/>
                </a:cubicBezTo>
                <a:cubicBezTo>
                  <a:pt x="6211" y="10064"/>
                  <a:pt x="6402" y="10065"/>
                  <a:pt x="6722" y="10065"/>
                </a:cubicBezTo>
                <a:lnTo>
                  <a:pt x="13483" y="10065"/>
                </a:lnTo>
                <a:lnTo>
                  <a:pt x="11026" y="7603"/>
                </a:lnTo>
                <a:cubicBezTo>
                  <a:pt x="10800" y="7377"/>
                  <a:pt x="10663" y="7238"/>
                  <a:pt x="10604" y="7116"/>
                </a:cubicBezTo>
                <a:cubicBezTo>
                  <a:pt x="10513" y="6919"/>
                  <a:pt x="10513" y="6695"/>
                  <a:pt x="10604" y="6498"/>
                </a:cubicBezTo>
                <a:cubicBezTo>
                  <a:pt x="10641" y="6421"/>
                  <a:pt x="10692" y="6346"/>
                  <a:pt x="10752" y="6285"/>
                </a:cubicBezTo>
                <a:cubicBezTo>
                  <a:pt x="10813" y="6225"/>
                  <a:pt x="10883" y="6173"/>
                  <a:pt x="10961" y="6137"/>
                </a:cubicBezTo>
                <a:cubicBezTo>
                  <a:pt x="11059" y="6091"/>
                  <a:pt x="11164" y="6071"/>
                  <a:pt x="11270" y="6072"/>
                </a:cubicBezTo>
                <a:close/>
              </a:path>
            </a:pathLst>
          </a:custGeom>
          <a:solidFill>
            <a:srgbClr val="FD4A23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20" name="Lrem sit amet, consectetur elit,  Lorem ipsum dolor sit amet, adi sit amet, consectetur elit,  Lorem ipsum dolor sit amet,">
            <a:extLst>
              <a:ext uri="{FF2B5EF4-FFF2-40B4-BE49-F238E27FC236}">
                <a16:creationId xmlns:a16="http://schemas.microsoft.com/office/drawing/2014/main" id="{DE11F29A-6B73-FF1D-814B-0F09CCB7BFA8}"/>
              </a:ext>
            </a:extLst>
          </p:cNvPr>
          <p:cNvSpPr txBox="1"/>
          <p:nvPr/>
        </p:nvSpPr>
        <p:spPr>
          <a:xfrm>
            <a:off x="5524898" y="3981112"/>
            <a:ext cx="2906303" cy="373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numCol="1" anchor="t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pt-BR" sz="1600" b="1" kern="0" spc="27">
                <a:latin typeface="Bw Mitga" panose="00000500000000000000" charset="0"/>
                <a:sym typeface="Raleway"/>
              </a:rPr>
              <a:t>Processamento</a:t>
            </a:r>
            <a:endParaRPr sz="1600" b="1" kern="0" spc="27">
              <a:latin typeface="Bw Mitga" panose="00000500000000000000" charset="0"/>
              <a:sym typeface="Raleway"/>
            </a:endParaRP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6A52D4E5-4671-2E44-971C-3F92B5F107DA}"/>
              </a:ext>
            </a:extLst>
          </p:cNvPr>
          <p:cNvSpPr/>
          <p:nvPr/>
        </p:nvSpPr>
        <p:spPr>
          <a:xfrm>
            <a:off x="4992685" y="4002976"/>
            <a:ext cx="329842" cy="329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6" y="0"/>
                </a:moveTo>
                <a:cubicBezTo>
                  <a:pt x="8033" y="0"/>
                  <a:pt x="5269" y="1053"/>
                  <a:pt x="3161" y="3162"/>
                </a:cubicBezTo>
                <a:cubicBezTo>
                  <a:pt x="1053" y="5271"/>
                  <a:pt x="0" y="8036"/>
                  <a:pt x="0" y="10800"/>
                </a:cubicBezTo>
                <a:cubicBezTo>
                  <a:pt x="0" y="13564"/>
                  <a:pt x="1053" y="16329"/>
                  <a:pt x="3161" y="18438"/>
                </a:cubicBezTo>
                <a:cubicBezTo>
                  <a:pt x="5269" y="20547"/>
                  <a:pt x="8036" y="21600"/>
                  <a:pt x="10800" y="21600"/>
                </a:cubicBezTo>
                <a:cubicBezTo>
                  <a:pt x="13564" y="21600"/>
                  <a:pt x="16327" y="20547"/>
                  <a:pt x="18435" y="18438"/>
                </a:cubicBezTo>
                <a:cubicBezTo>
                  <a:pt x="20543" y="16329"/>
                  <a:pt x="21600" y="13564"/>
                  <a:pt x="21600" y="10800"/>
                </a:cubicBezTo>
                <a:cubicBezTo>
                  <a:pt x="21600" y="8036"/>
                  <a:pt x="20543" y="5271"/>
                  <a:pt x="18435" y="3162"/>
                </a:cubicBezTo>
                <a:cubicBezTo>
                  <a:pt x="16327" y="1053"/>
                  <a:pt x="13559" y="0"/>
                  <a:pt x="10796" y="0"/>
                </a:cubicBezTo>
                <a:close/>
                <a:moveTo>
                  <a:pt x="11270" y="6072"/>
                </a:moveTo>
                <a:cubicBezTo>
                  <a:pt x="11376" y="6073"/>
                  <a:pt x="11484" y="6096"/>
                  <a:pt x="11583" y="6142"/>
                </a:cubicBezTo>
                <a:cubicBezTo>
                  <a:pt x="11704" y="6201"/>
                  <a:pt x="11839" y="6337"/>
                  <a:pt x="12065" y="6564"/>
                </a:cubicBezTo>
                <a:lnTo>
                  <a:pt x="15504" y="10008"/>
                </a:lnTo>
                <a:cubicBezTo>
                  <a:pt x="15608" y="10112"/>
                  <a:pt x="15690" y="10192"/>
                  <a:pt x="15757" y="10265"/>
                </a:cubicBezTo>
                <a:cubicBezTo>
                  <a:pt x="15764" y="10272"/>
                  <a:pt x="15775" y="10271"/>
                  <a:pt x="15783" y="10278"/>
                </a:cubicBezTo>
                <a:cubicBezTo>
                  <a:pt x="15843" y="10339"/>
                  <a:pt x="15890" y="10413"/>
                  <a:pt x="15926" y="10491"/>
                </a:cubicBezTo>
                <a:cubicBezTo>
                  <a:pt x="16018" y="10688"/>
                  <a:pt x="16018" y="10912"/>
                  <a:pt x="15926" y="11109"/>
                </a:cubicBezTo>
                <a:cubicBezTo>
                  <a:pt x="15890" y="11187"/>
                  <a:pt x="15843" y="11257"/>
                  <a:pt x="15783" y="11318"/>
                </a:cubicBezTo>
                <a:cubicBezTo>
                  <a:pt x="15779" y="11321"/>
                  <a:pt x="15773" y="11323"/>
                  <a:pt x="15770" y="11326"/>
                </a:cubicBezTo>
                <a:cubicBezTo>
                  <a:pt x="15701" y="11401"/>
                  <a:pt x="15612" y="11488"/>
                  <a:pt x="15504" y="11596"/>
                </a:cubicBezTo>
                <a:lnTo>
                  <a:pt x="12065" y="15036"/>
                </a:lnTo>
                <a:cubicBezTo>
                  <a:pt x="11839" y="15263"/>
                  <a:pt x="11704" y="15399"/>
                  <a:pt x="11583" y="15458"/>
                </a:cubicBezTo>
                <a:cubicBezTo>
                  <a:pt x="11386" y="15550"/>
                  <a:pt x="11158" y="15550"/>
                  <a:pt x="10961" y="15458"/>
                </a:cubicBezTo>
                <a:cubicBezTo>
                  <a:pt x="10883" y="15422"/>
                  <a:pt x="10813" y="15371"/>
                  <a:pt x="10752" y="15311"/>
                </a:cubicBezTo>
                <a:cubicBezTo>
                  <a:pt x="10692" y="15250"/>
                  <a:pt x="10641" y="15179"/>
                  <a:pt x="10604" y="15102"/>
                </a:cubicBezTo>
                <a:cubicBezTo>
                  <a:pt x="10513" y="14905"/>
                  <a:pt x="10508" y="14677"/>
                  <a:pt x="10600" y="14480"/>
                </a:cubicBezTo>
                <a:cubicBezTo>
                  <a:pt x="10659" y="14358"/>
                  <a:pt x="10800" y="14223"/>
                  <a:pt x="11026" y="13997"/>
                </a:cubicBezTo>
                <a:lnTo>
                  <a:pt x="13487" y="11535"/>
                </a:lnTo>
                <a:lnTo>
                  <a:pt x="6722" y="11535"/>
                </a:lnTo>
                <a:cubicBezTo>
                  <a:pt x="6402" y="11535"/>
                  <a:pt x="6211" y="11532"/>
                  <a:pt x="6083" y="11487"/>
                </a:cubicBezTo>
                <a:cubicBezTo>
                  <a:pt x="5879" y="11413"/>
                  <a:pt x="5718" y="11256"/>
                  <a:pt x="5643" y="11052"/>
                </a:cubicBezTo>
                <a:cubicBezTo>
                  <a:pt x="5614" y="10972"/>
                  <a:pt x="5600" y="10886"/>
                  <a:pt x="5600" y="10800"/>
                </a:cubicBezTo>
                <a:cubicBezTo>
                  <a:pt x="5600" y="10714"/>
                  <a:pt x="5614" y="10628"/>
                  <a:pt x="5643" y="10548"/>
                </a:cubicBezTo>
                <a:cubicBezTo>
                  <a:pt x="5718" y="10344"/>
                  <a:pt x="5879" y="10183"/>
                  <a:pt x="6083" y="10108"/>
                </a:cubicBezTo>
                <a:cubicBezTo>
                  <a:pt x="6211" y="10064"/>
                  <a:pt x="6402" y="10065"/>
                  <a:pt x="6722" y="10065"/>
                </a:cubicBezTo>
                <a:lnTo>
                  <a:pt x="13483" y="10065"/>
                </a:lnTo>
                <a:lnTo>
                  <a:pt x="11026" y="7603"/>
                </a:lnTo>
                <a:cubicBezTo>
                  <a:pt x="10800" y="7377"/>
                  <a:pt x="10663" y="7238"/>
                  <a:pt x="10604" y="7116"/>
                </a:cubicBezTo>
                <a:cubicBezTo>
                  <a:pt x="10513" y="6919"/>
                  <a:pt x="10513" y="6695"/>
                  <a:pt x="10604" y="6498"/>
                </a:cubicBezTo>
                <a:cubicBezTo>
                  <a:pt x="10641" y="6421"/>
                  <a:pt x="10692" y="6346"/>
                  <a:pt x="10752" y="6285"/>
                </a:cubicBezTo>
                <a:cubicBezTo>
                  <a:pt x="10813" y="6225"/>
                  <a:pt x="10883" y="6173"/>
                  <a:pt x="10961" y="6137"/>
                </a:cubicBezTo>
                <a:cubicBezTo>
                  <a:pt x="11059" y="6091"/>
                  <a:pt x="11164" y="6071"/>
                  <a:pt x="11270" y="6072"/>
                </a:cubicBezTo>
                <a:close/>
              </a:path>
            </a:pathLst>
          </a:custGeom>
          <a:solidFill>
            <a:srgbClr val="FD4A23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5" name="Gráfico 4">
            <a:extLst>
              <a:ext uri="{FF2B5EF4-FFF2-40B4-BE49-F238E27FC236}">
                <a16:creationId xmlns:a16="http://schemas.microsoft.com/office/drawing/2014/main" id="{F3BF6DA0-DF6D-1F7A-E118-8A9C1D659CA3}"/>
              </a:ext>
            </a:extLst>
          </p:cNvPr>
          <p:cNvSpPr/>
          <p:nvPr/>
        </p:nvSpPr>
        <p:spPr>
          <a:xfrm>
            <a:off x="10007979" y="-896558"/>
            <a:ext cx="2444269" cy="4357936"/>
          </a:xfrm>
          <a:custGeom>
            <a:avLst/>
            <a:gdLst>
              <a:gd name="connsiteX0" fmla="*/ 0 w 2444269"/>
              <a:gd name="connsiteY0" fmla="*/ 2509637 h 4357936"/>
              <a:gd name="connsiteX1" fmla="*/ 1419102 w 2444269"/>
              <a:gd name="connsiteY1" fmla="*/ 2509637 h 4357936"/>
              <a:gd name="connsiteX2" fmla="*/ 1137186 w 2444269"/>
              <a:gd name="connsiteY2" fmla="*/ 2682540 h 4357936"/>
              <a:gd name="connsiteX3" fmla="*/ 860883 w 2444269"/>
              <a:gd name="connsiteY3" fmla="*/ 4357936 h 4357936"/>
              <a:gd name="connsiteX4" fmla="*/ 2444270 w 2444269"/>
              <a:gd name="connsiteY4" fmla="*/ 1849036 h 4357936"/>
              <a:gd name="connsiteX5" fmla="*/ 1025111 w 2444269"/>
              <a:gd name="connsiteY5" fmla="*/ 1849036 h 4357936"/>
              <a:gd name="connsiteX6" fmla="*/ 1303399 w 2444269"/>
              <a:gd name="connsiteY6" fmla="*/ 1670408 h 4357936"/>
              <a:gd name="connsiteX7" fmla="*/ 1586392 w 2444269"/>
              <a:gd name="connsiteY7" fmla="*/ 0 h 4357936"/>
              <a:gd name="connsiteX8" fmla="*/ 0 w 2444269"/>
              <a:gd name="connsiteY8" fmla="*/ 2509637 h 435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269" h="4357936">
                <a:moveTo>
                  <a:pt x="0" y="2509637"/>
                </a:moveTo>
                <a:lnTo>
                  <a:pt x="1419102" y="2509637"/>
                </a:lnTo>
                <a:lnTo>
                  <a:pt x="1137186" y="2682540"/>
                </a:lnTo>
                <a:lnTo>
                  <a:pt x="860883" y="4357936"/>
                </a:lnTo>
                <a:lnTo>
                  <a:pt x="2444270" y="1849036"/>
                </a:lnTo>
                <a:lnTo>
                  <a:pt x="1025111" y="1849036"/>
                </a:lnTo>
                <a:lnTo>
                  <a:pt x="1303399" y="1670408"/>
                </a:lnTo>
                <a:lnTo>
                  <a:pt x="1586392" y="0"/>
                </a:lnTo>
                <a:lnTo>
                  <a:pt x="0" y="2509637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alpha val="0"/>
                </a:srgbClr>
              </a:gs>
              <a:gs pos="100000">
                <a:srgbClr val="FD4B23">
                  <a:alpha val="38000"/>
                </a:srgbClr>
              </a:gs>
            </a:gsLst>
            <a:lin ang="10800000" scaled="1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4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0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55958-2B8C-564C-948A-BBD61A9E6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A25440-CEEE-96AC-837E-F3D49BC6D182}"/>
              </a:ext>
            </a:extLst>
          </p:cNvPr>
          <p:cNvSpPr txBox="1"/>
          <p:nvPr/>
        </p:nvSpPr>
        <p:spPr>
          <a:xfrm>
            <a:off x="5088025" y="6377385"/>
            <a:ext cx="201594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Display Pro" panose="020D0304030502050203" pitchFamily="34" charset="0"/>
                <a:ea typeface="+mn-ea"/>
                <a:cs typeface="+mn-cs"/>
              </a:rPr>
              <a:t>AI Revolution </a:t>
            </a:r>
            <a:r>
              <a:rPr kumimoji="0" lang="pt-BR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Display Pro" panose="020D0304030502050203" pitchFamily="34" charset="0"/>
                <a:ea typeface="+mn-ea"/>
                <a:cs typeface="+mn-cs"/>
              </a:rPr>
              <a:t>Company</a:t>
            </a: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ue Haas Grotesk Display Pro" panose="020D0304030502050203" pitchFamily="34" charset="0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3602D9B-A109-111C-1255-45597E9C517C}"/>
              </a:ext>
            </a:extLst>
          </p:cNvPr>
          <p:cNvSpPr txBox="1"/>
          <p:nvPr/>
        </p:nvSpPr>
        <p:spPr>
          <a:xfrm>
            <a:off x="9727325" y="6377385"/>
            <a:ext cx="201594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Display Pro" panose="020D0304030502050203" pitchFamily="34" charset="0"/>
                <a:ea typeface="+mn-ea"/>
                <a:cs typeface="+mn-cs"/>
              </a:rPr>
              <a:t>invillia.ai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9424D93-31EB-DF40-F721-6CBDFF647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67010" t="31406" b="27682"/>
          <a:stretch/>
        </p:blipFill>
        <p:spPr>
          <a:xfrm>
            <a:off x="536060" y="6404844"/>
            <a:ext cx="853954" cy="20740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87908CCD-D8B8-CA51-A892-16BA8CAFD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7989" r="49469"/>
          <a:stretch/>
        </p:blipFill>
        <p:spPr>
          <a:xfrm>
            <a:off x="464541" y="468614"/>
            <a:ext cx="1059711" cy="362659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6166BAF9-CA41-ABA4-FAD7-A8510703669F}"/>
              </a:ext>
            </a:extLst>
          </p:cNvPr>
          <p:cNvSpPr txBox="1"/>
          <p:nvPr/>
        </p:nvSpPr>
        <p:spPr>
          <a:xfrm>
            <a:off x="428916" y="3795831"/>
            <a:ext cx="3345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0"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Uma </a:t>
            </a:r>
            <a:r>
              <a:rPr lang="pt-BR" sz="1200"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das sete marcas </a:t>
            </a:r>
            <a:r>
              <a:rPr lang="pt-BR" sz="1200" noProof="0"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líderes em IA que estão revolucionando a consultoria em tecnologia e os modelos de transformação digital.</a:t>
            </a:r>
          </a:p>
          <a:p>
            <a:endParaRPr lang="pt-BR" sz="1200" noProof="0">
              <a:latin typeface="Neue Haas Grotesk Display Pro" panose="020D0304030502050203" pitchFamily="34" charset="0"/>
              <a:ea typeface="Inter 18pt Light" panose="02000503000000020004" pitchFamily="2" charset="0"/>
            </a:endParaRPr>
          </a:p>
          <a:p>
            <a:r>
              <a:rPr lang="pt-BR" sz="1200"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Incorporando a IA em todos os setores da indústria e em todas as etapas de engajamento do cliente e das plataformas de negócio.​</a:t>
            </a:r>
          </a:p>
          <a:p>
            <a:endParaRPr lang="pt-BR" sz="1200" b="1" noProof="0">
              <a:latin typeface="Neue Haas Grotesk Display Pro" panose="020D0304030502050203" pitchFamily="34" charset="0"/>
              <a:ea typeface="Inter 18pt Light" panose="02000503000000020004" pitchFamily="2" charset="0"/>
            </a:endParaRPr>
          </a:p>
          <a:p>
            <a:r>
              <a:rPr lang="pt-BR" sz="1200" b="1"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Fazendo da revolução com IA a sua revolução.​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866521B-A25A-A7D1-2C4B-A709E6EB2142}"/>
              </a:ext>
            </a:extLst>
          </p:cNvPr>
          <p:cNvSpPr txBox="1"/>
          <p:nvPr/>
        </p:nvSpPr>
        <p:spPr>
          <a:xfrm>
            <a:off x="6541290" y="3795831"/>
            <a:ext cx="16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noProof="0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6.000+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10E4388-FCF3-F067-6F48-1F0CAF0AFCD2}"/>
              </a:ext>
            </a:extLst>
          </p:cNvPr>
          <p:cNvSpPr txBox="1"/>
          <p:nvPr/>
        </p:nvSpPr>
        <p:spPr>
          <a:xfrm>
            <a:off x="6507517" y="4179120"/>
            <a:ext cx="1723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noProof="0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profissionais de tecnologia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E3FFBC4-3D04-6210-6349-6B5A74D11AE5}"/>
              </a:ext>
            </a:extLst>
          </p:cNvPr>
          <p:cNvSpPr txBox="1"/>
          <p:nvPr/>
        </p:nvSpPr>
        <p:spPr>
          <a:xfrm>
            <a:off x="8177762" y="3795831"/>
            <a:ext cx="16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noProof="0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15+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04E7882-7E2D-E65C-6035-29B358BA11EA}"/>
              </a:ext>
            </a:extLst>
          </p:cNvPr>
          <p:cNvSpPr txBox="1"/>
          <p:nvPr/>
        </p:nvSpPr>
        <p:spPr>
          <a:xfrm>
            <a:off x="8177762" y="4179120"/>
            <a:ext cx="165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err="1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Innovation</a:t>
            </a:r>
            <a:r>
              <a:rPr lang="pt-BR" sz="1100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 </a:t>
            </a:r>
            <a:r>
              <a:rPr lang="pt-BR" sz="1100" err="1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Studios</a:t>
            </a:r>
            <a:endParaRPr lang="pt-BR" sz="1100" noProof="0">
              <a:solidFill>
                <a:srgbClr val="1D1629"/>
              </a:solidFill>
              <a:latin typeface="Neue Haas Grotesk Display Pro" panose="020D0304030502050203" pitchFamily="34" charset="0"/>
              <a:ea typeface="Inter 18pt Light" panose="02000503000000020004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D6C6BB3-1D9B-2979-B818-F2C044D56EB0}"/>
              </a:ext>
            </a:extLst>
          </p:cNvPr>
          <p:cNvSpPr txBox="1"/>
          <p:nvPr/>
        </p:nvSpPr>
        <p:spPr>
          <a:xfrm>
            <a:off x="9707904" y="3795831"/>
            <a:ext cx="16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noProof="0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20+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B771B4E-5187-9A84-967B-550AA95AC534}"/>
              </a:ext>
            </a:extLst>
          </p:cNvPr>
          <p:cNvSpPr txBox="1"/>
          <p:nvPr/>
        </p:nvSpPr>
        <p:spPr>
          <a:xfrm>
            <a:off x="9707904" y="4179120"/>
            <a:ext cx="165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a</a:t>
            </a:r>
            <a:r>
              <a:rPr lang="pt-BR" sz="1100" noProof="0" err="1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celeradores</a:t>
            </a:r>
            <a:endParaRPr lang="pt-BR" sz="1100" noProof="0">
              <a:solidFill>
                <a:srgbClr val="1D1629"/>
              </a:solidFill>
              <a:latin typeface="Neue Haas Grotesk Display Pro" panose="020D0304030502050203" pitchFamily="34" charset="0"/>
              <a:ea typeface="Inter 18pt Light" panose="02000503000000020004" pitchFamily="2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5986375-18E1-86F3-FCCE-4DBE4A6CFCC2}"/>
              </a:ext>
            </a:extLst>
          </p:cNvPr>
          <p:cNvSpPr txBox="1"/>
          <p:nvPr/>
        </p:nvSpPr>
        <p:spPr>
          <a:xfrm>
            <a:off x="5876648" y="4699241"/>
            <a:ext cx="320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Plataformas próprias de IA</a:t>
            </a:r>
            <a:endParaRPr lang="pt-BR" noProof="0">
              <a:solidFill>
                <a:srgbClr val="1D1629"/>
              </a:solidFill>
              <a:latin typeface="Neue Haas Grotesk Display Pro" panose="020D0304030502050203" pitchFamily="34" charset="0"/>
              <a:ea typeface="Inter 18pt Light" panose="02000503000000020004" pitchFamily="2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FADA100-BF24-16B0-1631-1A066FDD623E}"/>
              </a:ext>
            </a:extLst>
          </p:cNvPr>
          <p:cNvSpPr txBox="1"/>
          <p:nvPr/>
        </p:nvSpPr>
        <p:spPr>
          <a:xfrm>
            <a:off x="6366384" y="5078052"/>
            <a:ext cx="2222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noProof="0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AI/Cockpit, AI/</a:t>
            </a:r>
            <a:r>
              <a:rPr lang="pt-BR" sz="1100" noProof="0" err="1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AgentsBuilder</a:t>
            </a:r>
            <a:r>
              <a:rPr lang="pt-BR" sz="1100" noProof="0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, AI/Studio Platform, </a:t>
            </a:r>
            <a:r>
              <a:rPr lang="pt-BR" sz="1100" noProof="0" err="1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Llia</a:t>
            </a:r>
            <a:endParaRPr lang="pt-BR" sz="1100" noProof="0">
              <a:solidFill>
                <a:srgbClr val="1D1629"/>
              </a:solidFill>
              <a:latin typeface="Neue Haas Grotesk Display Pro" panose="020D0304030502050203" pitchFamily="34" charset="0"/>
              <a:ea typeface="Inter 18pt Light" panose="02000503000000020004" pitchFamily="2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39BDA33-96FB-EDB6-A594-6D560CCF19DC}"/>
              </a:ext>
            </a:extLst>
          </p:cNvPr>
          <p:cNvSpPr txBox="1"/>
          <p:nvPr/>
        </p:nvSpPr>
        <p:spPr>
          <a:xfrm>
            <a:off x="8800579" y="4710024"/>
            <a:ext cx="268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noProof="0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Presença global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73C7105-CFD8-5246-609A-92688A27A6C7}"/>
              </a:ext>
            </a:extLst>
          </p:cNvPr>
          <p:cNvSpPr txBox="1"/>
          <p:nvPr/>
        </p:nvSpPr>
        <p:spPr>
          <a:xfrm>
            <a:off x="9226826" y="5068573"/>
            <a:ext cx="18368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noProof="0">
                <a:solidFill>
                  <a:srgbClr val="1D1629"/>
                </a:solidFill>
                <a:latin typeface="Neue Haas Grotesk Display Pro" panose="020D0304030502050203" pitchFamily="34" charset="0"/>
                <a:ea typeface="Inter 18pt Light" panose="02000503000000020004" pitchFamily="2" charset="0"/>
              </a:rPr>
              <a:t>com escritórios no Brasil, na Europa e nos Estados Unidos.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9FE1A62-C6AF-EB69-D5E8-CC51F5257C74}"/>
              </a:ext>
            </a:extLst>
          </p:cNvPr>
          <p:cNvSpPr txBox="1"/>
          <p:nvPr/>
        </p:nvSpPr>
        <p:spPr>
          <a:xfrm>
            <a:off x="462533" y="1466653"/>
            <a:ext cx="53732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4200">
                <a:latin typeface="Neue Haas Grotesk Display Pro" panose="020D0304030502050203" pitchFamily="34" charset="0"/>
              </a:rPr>
              <a:t>A Invillia faz parte da AI/R, a AI Revolution </a:t>
            </a:r>
            <a:r>
              <a:rPr lang="pt-BR" sz="4200" err="1">
                <a:latin typeface="Neue Haas Grotesk Display Pro" panose="020D0304030502050203" pitchFamily="34" charset="0"/>
              </a:rPr>
              <a:t>Company</a:t>
            </a:r>
            <a:r>
              <a:rPr lang="pt-BR" sz="4200">
                <a:latin typeface="Neue Haas Grotesk Display Pro" panose="020D0304030502050203" pitchFamily="34" charset="0"/>
              </a:rPr>
              <a:t>.</a:t>
            </a:r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DF3A748E-4D05-CA23-F611-7BEE02F0B369}"/>
              </a:ext>
            </a:extLst>
          </p:cNvPr>
          <p:cNvGrpSpPr/>
          <p:nvPr/>
        </p:nvGrpSpPr>
        <p:grpSpPr>
          <a:xfrm>
            <a:off x="6358309" y="2862710"/>
            <a:ext cx="4621543" cy="230285"/>
            <a:chOff x="6358309" y="2862710"/>
            <a:chExt cx="4621543" cy="230285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96FF049-33CE-9413-01FD-85B9C7FDD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309" y="2869128"/>
              <a:ext cx="828319" cy="223867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E4189A2-8711-3F89-8997-06B35D26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29884" y="2891227"/>
              <a:ext cx="437459" cy="13371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25C586DB-2695-AD13-F468-01A66030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262"/>
            <a:stretch/>
          </p:blipFill>
          <p:spPr>
            <a:xfrm>
              <a:off x="8931223" y="2923845"/>
              <a:ext cx="611686" cy="133719"/>
            </a:xfrm>
            <a:prstGeom prst="rect">
              <a:avLst/>
            </a:prstGeom>
          </p:spPr>
        </p:pic>
        <p:pic>
          <p:nvPicPr>
            <p:cNvPr id="20" name="Gráfico 39">
              <a:extLst>
                <a:ext uri="{FF2B5EF4-FFF2-40B4-BE49-F238E27FC236}">
                  <a16:creationId xmlns:a16="http://schemas.microsoft.com/office/drawing/2014/main" id="{8A7BDCCD-2D60-F77D-7DC8-5B200FBE8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354316" y="2862710"/>
              <a:ext cx="625536" cy="174895"/>
            </a:xfrm>
            <a:prstGeom prst="rect">
              <a:avLst/>
            </a:prstGeom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ECBDB3F1-0B58-E773-3244-71FD78347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r="41780"/>
            <a:stretch/>
          </p:blipFill>
          <p:spPr>
            <a:xfrm>
              <a:off x="7336658" y="2914045"/>
              <a:ext cx="828324" cy="148090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CEF77B30-6D05-23CB-8989-09B44489D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88431" y="2913212"/>
              <a:ext cx="344476" cy="135026"/>
            </a:xfrm>
            <a:prstGeom prst="rect">
              <a:avLst/>
            </a:prstGeom>
          </p:spPr>
        </p:pic>
      </p:grpSp>
      <p:pic>
        <p:nvPicPr>
          <p:cNvPr id="9" name="Imagem 8" descr="Forma&#10;&#10;O conteúdo gerado por IA pode estar incorreto.">
            <a:extLst>
              <a:ext uri="{FF2B5EF4-FFF2-40B4-BE49-F238E27FC236}">
                <a16:creationId xmlns:a16="http://schemas.microsoft.com/office/drawing/2014/main" id="{335EBA96-9B09-6126-D148-B1D5022AC8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2" t="22113" r="13366" b="33657"/>
          <a:stretch/>
        </p:blipFill>
        <p:spPr>
          <a:xfrm>
            <a:off x="6473744" y="1200323"/>
            <a:ext cx="4518325" cy="1534158"/>
          </a:xfrm>
          <a:prstGeom prst="rect">
            <a:avLst/>
          </a:prstGeom>
        </p:spPr>
      </p:pic>
      <p:pic>
        <p:nvPicPr>
          <p:cNvPr id="5" name="Imagem 4" descr="Forma&#10;&#10;O conteúdo gerado por IA pode estar incorreto.">
            <a:extLst>
              <a:ext uri="{FF2B5EF4-FFF2-40B4-BE49-F238E27FC236}">
                <a16:creationId xmlns:a16="http://schemas.microsoft.com/office/drawing/2014/main" id="{D55B2EC1-2029-604C-BCFE-39414ECD14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872" y="2803640"/>
            <a:ext cx="997017" cy="33233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11AA4EA-FD3B-4451-F6CB-026A006E750E}"/>
              </a:ext>
            </a:extLst>
          </p:cNvPr>
          <p:cNvSpPr/>
          <p:nvPr/>
        </p:nvSpPr>
        <p:spPr>
          <a:xfrm>
            <a:off x="11802792" y="2863266"/>
            <a:ext cx="335097" cy="332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50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E8112-0C6E-039D-5316-A129AE379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D31E104-1256-9392-B5CE-27CC2D4E9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5" b="52517"/>
          <a:stretch/>
        </p:blipFill>
        <p:spPr>
          <a:xfrm>
            <a:off x="0" y="0"/>
            <a:ext cx="12192000" cy="20349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2E40B24-AC07-222A-D1D7-F6D9D0B5F602}"/>
              </a:ext>
            </a:extLst>
          </p:cNvPr>
          <p:cNvSpPr txBox="1"/>
          <p:nvPr/>
        </p:nvSpPr>
        <p:spPr>
          <a:xfrm>
            <a:off x="5088025" y="6377385"/>
            <a:ext cx="201594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Display Pro" panose="020D0304030502050203" pitchFamily="34" charset="0"/>
                <a:ea typeface="+mn-ea"/>
                <a:cs typeface="+mn-cs"/>
              </a:rPr>
              <a:t>AI Revolution </a:t>
            </a:r>
            <a:r>
              <a:rPr kumimoji="0" lang="pt-BR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Display Pro" panose="020D0304030502050203" pitchFamily="34" charset="0"/>
                <a:ea typeface="+mn-ea"/>
                <a:cs typeface="+mn-cs"/>
              </a:rPr>
              <a:t>Company</a:t>
            </a: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ue Haas Grotesk Display Pro" panose="020D0304030502050203" pitchFamily="34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43138BE-0A80-A6F7-95B8-36A95299EE86}"/>
              </a:ext>
            </a:extLst>
          </p:cNvPr>
          <p:cNvSpPr txBox="1"/>
          <p:nvPr/>
        </p:nvSpPr>
        <p:spPr>
          <a:xfrm>
            <a:off x="9727325" y="6377385"/>
            <a:ext cx="201594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ue Haas Grotesk Display Pro" panose="020D0304030502050203" pitchFamily="34" charset="0"/>
                <a:ea typeface="+mn-ea"/>
                <a:cs typeface="+mn-cs"/>
              </a:rPr>
              <a:t>invillia.ai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6D024D3-9588-D098-2813-9FD2474C7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67010" t="31406" b="27682"/>
          <a:stretch/>
        </p:blipFill>
        <p:spPr>
          <a:xfrm>
            <a:off x="536060" y="6404844"/>
            <a:ext cx="853954" cy="20740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22E63F61-3C7F-4E71-7DAD-6CE5BAC9E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7989" r="49469"/>
          <a:stretch/>
        </p:blipFill>
        <p:spPr>
          <a:xfrm>
            <a:off x="464541" y="468614"/>
            <a:ext cx="1059711" cy="362659"/>
          </a:xfrm>
          <a:prstGeom prst="rect">
            <a:avLst/>
          </a:prstGeom>
        </p:spPr>
      </p:pic>
      <p:cxnSp>
        <p:nvCxnSpPr>
          <p:cNvPr id="17" name="Conector reto 24">
            <a:extLst>
              <a:ext uri="{FF2B5EF4-FFF2-40B4-BE49-F238E27FC236}">
                <a16:creationId xmlns:a16="http://schemas.microsoft.com/office/drawing/2014/main" id="{F8FDFBB0-0C4C-8021-17DD-7D663D26D398}"/>
              </a:ext>
            </a:extLst>
          </p:cNvPr>
          <p:cNvCxnSpPr>
            <a:cxnSpLocks/>
          </p:cNvCxnSpPr>
          <p:nvPr/>
        </p:nvCxnSpPr>
        <p:spPr>
          <a:xfrm>
            <a:off x="7345123" y="2369962"/>
            <a:ext cx="0" cy="34810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ixaDeTexto 26">
            <a:extLst>
              <a:ext uri="{FF2B5EF4-FFF2-40B4-BE49-F238E27FC236}">
                <a16:creationId xmlns:a16="http://schemas.microsoft.com/office/drawing/2014/main" id="{38DB4EA9-E86F-1F42-F8F3-C7AC3DB1EE99}"/>
              </a:ext>
            </a:extLst>
          </p:cNvPr>
          <p:cNvSpPr txBox="1"/>
          <p:nvPr/>
        </p:nvSpPr>
        <p:spPr>
          <a:xfrm>
            <a:off x="448727" y="3159892"/>
            <a:ext cx="61871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Temos</a:t>
            </a:r>
            <a:r>
              <a:rPr lang="en-US" sz="1400"/>
              <a:t> </a:t>
            </a:r>
            <a:r>
              <a:rPr lang="en-US" sz="1400" err="1"/>
              <a:t>muito</a:t>
            </a:r>
            <a:r>
              <a:rPr lang="en-US" sz="1400"/>
              <a:t> </a:t>
            </a:r>
            <a:r>
              <a:rPr lang="en-US" sz="1400" err="1"/>
              <a:t>orgulho</a:t>
            </a:r>
            <a:r>
              <a:rPr lang="en-US" sz="1400"/>
              <a:t> da </a:t>
            </a:r>
            <a:r>
              <a:rPr lang="en-US" sz="1400" err="1"/>
              <a:t>nossa</a:t>
            </a:r>
            <a:r>
              <a:rPr lang="en-US" sz="1400"/>
              <a:t> </a:t>
            </a:r>
            <a:r>
              <a:rPr lang="en-US" sz="1400" err="1"/>
              <a:t>designação</a:t>
            </a:r>
            <a:r>
              <a:rPr lang="en-US" sz="1400"/>
              <a:t> </a:t>
            </a:r>
            <a:r>
              <a:rPr lang="en-US" sz="1400" err="1"/>
              <a:t>como</a:t>
            </a:r>
            <a:r>
              <a:rPr lang="en-US" sz="1400"/>
              <a:t> </a:t>
            </a:r>
            <a:r>
              <a:rPr lang="en-US" sz="1400" b="1" err="1"/>
              <a:t>Parceiro</a:t>
            </a:r>
            <a:r>
              <a:rPr lang="en-US" sz="1400" b="1"/>
              <a:t> de </a:t>
            </a:r>
            <a:r>
              <a:rPr lang="en-US" sz="1400" b="1" err="1"/>
              <a:t>Soluções</a:t>
            </a:r>
            <a:r>
              <a:rPr lang="en-US" sz="1400" b="1"/>
              <a:t> no Microsoft AI Cloud Partner Program</a:t>
            </a:r>
            <a:r>
              <a:rPr lang="en-US" sz="1400"/>
              <a:t>, </a:t>
            </a:r>
            <a:r>
              <a:rPr lang="en-US" sz="1400" err="1"/>
              <a:t>sendo</a:t>
            </a:r>
            <a:r>
              <a:rPr lang="en-US" sz="1400"/>
              <a:t> </a:t>
            </a:r>
            <a:r>
              <a:rPr lang="en-US" sz="1400" err="1"/>
              <a:t>uma</a:t>
            </a:r>
            <a:r>
              <a:rPr lang="en-US" sz="1400"/>
              <a:t> das </a:t>
            </a:r>
            <a:r>
              <a:rPr lang="en-US" sz="1400" err="1"/>
              <a:t>primeiras</a:t>
            </a:r>
            <a:r>
              <a:rPr lang="en-US" sz="1400"/>
              <a:t> </a:t>
            </a:r>
            <a:r>
              <a:rPr lang="en-US" sz="1400" err="1"/>
              <a:t>empresas</a:t>
            </a:r>
            <a:r>
              <a:rPr lang="en-US" sz="1400"/>
              <a:t> </a:t>
            </a:r>
            <a:r>
              <a:rPr lang="en-US" sz="1400" err="1"/>
              <a:t>reconhecidas</a:t>
            </a:r>
            <a:r>
              <a:rPr lang="en-US" sz="1400"/>
              <a:t> pela Microsoft com </a:t>
            </a:r>
            <a:r>
              <a:rPr lang="en-US" sz="1400" err="1"/>
              <a:t>este</a:t>
            </a:r>
            <a:r>
              <a:rPr lang="en-US" sz="1400"/>
              <a:t> </a:t>
            </a:r>
            <a:r>
              <a:rPr lang="en-US" sz="1400" err="1"/>
              <a:t>título</a:t>
            </a:r>
            <a:r>
              <a:rPr lang="en-US" sz="1400"/>
              <a:t> </a:t>
            </a:r>
            <a:r>
              <a:rPr lang="en-US" sz="1400" err="1"/>
              <a:t>exclusivo</a:t>
            </a:r>
            <a:r>
              <a:rPr lang="en-US" sz="1400"/>
              <a:t>.</a:t>
            </a:r>
            <a:endParaRPr lang="pt-BR" sz="1200" b="1" noProof="0">
              <a:latin typeface="Neue Haas Grotesk Display Pro" panose="020D0304030502050203" pitchFamily="34" charset="0"/>
              <a:ea typeface="Inter 18pt Light" panose="02000503000000020004" pitchFamily="2" charset="0"/>
            </a:endParaRPr>
          </a:p>
        </p:txBody>
      </p:sp>
      <p:sp>
        <p:nvSpPr>
          <p:cNvPr id="6" name="CaixaDeTexto 43">
            <a:extLst>
              <a:ext uri="{FF2B5EF4-FFF2-40B4-BE49-F238E27FC236}">
                <a16:creationId xmlns:a16="http://schemas.microsoft.com/office/drawing/2014/main" id="{D5E93AAF-6C18-9B53-7D13-74CDFA6C6098}"/>
              </a:ext>
            </a:extLst>
          </p:cNvPr>
          <p:cNvSpPr txBox="1"/>
          <p:nvPr/>
        </p:nvSpPr>
        <p:spPr>
          <a:xfrm>
            <a:off x="448727" y="2150690"/>
            <a:ext cx="4565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800" err="1">
                <a:latin typeface="Neue Haas Grotesk Display Pro" panose="020D0304030502050203" pitchFamily="34" charset="0"/>
              </a:rPr>
              <a:t>Invillia</a:t>
            </a:r>
            <a:r>
              <a:rPr lang="pt-BR" sz="2800">
                <a:latin typeface="Neue Haas Grotesk Display Pro" panose="020D0304030502050203" pitchFamily="34" charset="0"/>
              </a:rPr>
              <a:t>: Parceira de Soluções Microsoft AI Cloud</a:t>
            </a:r>
          </a:p>
        </p:txBody>
      </p:sp>
      <p:pic>
        <p:nvPicPr>
          <p:cNvPr id="12" name="Picture 11" descr="A close-up of a business card&#10;&#10;AI-generated content may be incorrect.">
            <a:extLst>
              <a:ext uri="{FF2B5EF4-FFF2-40B4-BE49-F238E27FC236}">
                <a16:creationId xmlns:a16="http://schemas.microsoft.com/office/drawing/2014/main" id="{24C64176-4713-36C4-2881-66219D404E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23" y="3059668"/>
            <a:ext cx="2015949" cy="2170650"/>
          </a:xfrm>
          <a:prstGeom prst="rect">
            <a:avLst/>
          </a:prstGeom>
        </p:spPr>
      </p:pic>
      <p:pic>
        <p:nvPicPr>
          <p:cNvPr id="19" name="Picture 18" descr="A close-up of a logo&#10;&#10;AI-generated content may be incorrect.">
            <a:extLst>
              <a:ext uri="{FF2B5EF4-FFF2-40B4-BE49-F238E27FC236}">
                <a16:creationId xmlns:a16="http://schemas.microsoft.com/office/drawing/2014/main" id="{3C6FB50F-3C78-01BC-CEFA-F592D02AE5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78" y="4809604"/>
            <a:ext cx="2015949" cy="1232775"/>
          </a:xfrm>
          <a:prstGeom prst="rect">
            <a:avLst/>
          </a:prstGeom>
        </p:spPr>
      </p:pic>
      <p:pic>
        <p:nvPicPr>
          <p:cNvPr id="21" name="Picture 20" descr="A close-up of a logo&#10;&#10;AI-generated content may be incorrect.">
            <a:extLst>
              <a:ext uri="{FF2B5EF4-FFF2-40B4-BE49-F238E27FC236}">
                <a16:creationId xmlns:a16="http://schemas.microsoft.com/office/drawing/2014/main" id="{141744ED-754D-91B4-BCB3-05364E4A4D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77" y="2369962"/>
            <a:ext cx="2015949" cy="1232775"/>
          </a:xfrm>
          <a:prstGeom prst="rect">
            <a:avLst/>
          </a:prstGeom>
        </p:spPr>
      </p:pic>
      <p:pic>
        <p:nvPicPr>
          <p:cNvPr id="23" name="Picture 22" descr="A close-up of a logo&#10;&#10;AI-generated content may be incorrect.">
            <a:extLst>
              <a:ext uri="{FF2B5EF4-FFF2-40B4-BE49-F238E27FC236}">
                <a16:creationId xmlns:a16="http://schemas.microsoft.com/office/drawing/2014/main" id="{8F64C526-0065-6DBA-C489-27CFC6B7A9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78" y="3674333"/>
            <a:ext cx="2015949" cy="10587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6D17FF-8181-66B2-1AA3-1E27D7CF6E2C}"/>
              </a:ext>
            </a:extLst>
          </p:cNvPr>
          <p:cNvSpPr txBox="1"/>
          <p:nvPr/>
        </p:nvSpPr>
        <p:spPr>
          <a:xfrm>
            <a:off x="816354" y="3953857"/>
            <a:ext cx="61131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err="1"/>
              <a:t>Capacitação</a:t>
            </a:r>
            <a:r>
              <a:rPr lang="en-US" sz="1200" b="1"/>
              <a:t> </a:t>
            </a:r>
            <a:r>
              <a:rPr lang="en-US" sz="1200" b="1" err="1"/>
              <a:t>Avançada</a:t>
            </a:r>
            <a:r>
              <a:rPr lang="en-US" sz="1200"/>
              <a:t>: </a:t>
            </a:r>
            <a:r>
              <a:rPr lang="en-US" sz="1200" err="1"/>
              <a:t>Invillia</a:t>
            </a:r>
            <a:r>
              <a:rPr lang="en-US" sz="1200"/>
              <a:t> </a:t>
            </a:r>
            <a:r>
              <a:rPr lang="en-US" sz="1200" err="1"/>
              <a:t>possui</a:t>
            </a:r>
            <a:r>
              <a:rPr lang="en-US" sz="1200"/>
              <a:t> </a:t>
            </a:r>
            <a:r>
              <a:rPr lang="en-US" sz="1200" err="1"/>
              <a:t>acesso</a:t>
            </a:r>
            <a:r>
              <a:rPr lang="en-US" sz="1200"/>
              <a:t> </a:t>
            </a:r>
            <a:r>
              <a:rPr lang="en-US" sz="1200" err="1"/>
              <a:t>privilegiado</a:t>
            </a:r>
            <a:r>
              <a:rPr lang="en-US" sz="1200"/>
              <a:t> a </a:t>
            </a:r>
            <a:r>
              <a:rPr lang="en-US" sz="1200" err="1"/>
              <a:t>recursos</a:t>
            </a:r>
            <a:r>
              <a:rPr lang="en-US" sz="1200"/>
              <a:t> </a:t>
            </a:r>
            <a:r>
              <a:rPr lang="en-US" sz="1200" err="1"/>
              <a:t>exclusivos</a:t>
            </a:r>
            <a:r>
              <a:rPr lang="en-US" sz="1200"/>
              <a:t> e profundo </a:t>
            </a:r>
            <a:r>
              <a:rPr lang="en-US" sz="1200" err="1"/>
              <a:t>conhecimento</a:t>
            </a:r>
            <a:r>
              <a:rPr lang="en-US" sz="1200"/>
              <a:t> do </a:t>
            </a:r>
            <a:r>
              <a:rPr lang="en-US" sz="1200" err="1"/>
              <a:t>setor</a:t>
            </a:r>
            <a:r>
              <a:rPr lang="en-US" sz="1200"/>
              <a:t>.</a:t>
            </a:r>
            <a:br>
              <a:rPr lang="en-US" sz="1200"/>
            </a:b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err="1"/>
              <a:t>Compromisso</a:t>
            </a:r>
            <a:r>
              <a:rPr lang="en-US" sz="1200" b="1"/>
              <a:t> com </a:t>
            </a:r>
            <a:r>
              <a:rPr lang="en-US" sz="1200" b="1" err="1"/>
              <a:t>Resultados</a:t>
            </a:r>
            <a:r>
              <a:rPr lang="en-US" sz="1200"/>
              <a:t>: </a:t>
            </a:r>
            <a:r>
              <a:rPr lang="en-US" sz="1200" err="1"/>
              <a:t>Investimos</a:t>
            </a:r>
            <a:r>
              <a:rPr lang="en-US" sz="1200"/>
              <a:t> </a:t>
            </a:r>
            <a:r>
              <a:rPr lang="en-US" sz="1200" err="1"/>
              <a:t>continuamente</a:t>
            </a:r>
            <a:r>
              <a:rPr lang="en-US" sz="1200"/>
              <a:t> </a:t>
            </a:r>
            <a:r>
              <a:rPr lang="en-US" sz="1200" err="1"/>
              <a:t>em</a:t>
            </a:r>
            <a:r>
              <a:rPr lang="en-US" sz="1200"/>
              <a:t> </a:t>
            </a:r>
            <a:r>
              <a:rPr lang="en-US" sz="1200" err="1"/>
              <a:t>habilidades</a:t>
            </a:r>
            <a:r>
              <a:rPr lang="en-US" sz="1200"/>
              <a:t> e </a:t>
            </a:r>
            <a:r>
              <a:rPr lang="en-US" sz="1200" err="1"/>
              <a:t>recursos</a:t>
            </a:r>
            <a:r>
              <a:rPr lang="en-US" sz="1200"/>
              <a:t> para </a:t>
            </a:r>
            <a:r>
              <a:rPr lang="en-US" sz="1200" err="1"/>
              <a:t>garantir</a:t>
            </a:r>
            <a:r>
              <a:rPr lang="en-US" sz="1200"/>
              <a:t> o </a:t>
            </a:r>
            <a:r>
              <a:rPr lang="en-US" sz="1200" err="1"/>
              <a:t>crescimento</a:t>
            </a:r>
            <a:r>
              <a:rPr lang="en-US" sz="1200"/>
              <a:t> e </a:t>
            </a:r>
            <a:r>
              <a:rPr lang="en-US" sz="1200" err="1"/>
              <a:t>rentabilidade</a:t>
            </a:r>
            <a:r>
              <a:rPr lang="en-US" sz="1200"/>
              <a:t>, </a:t>
            </a:r>
            <a:r>
              <a:rPr lang="en-US" sz="1200" err="1"/>
              <a:t>entregando</a:t>
            </a:r>
            <a:r>
              <a:rPr lang="en-US" sz="1200"/>
              <a:t> </a:t>
            </a:r>
            <a:r>
              <a:rPr lang="en-US" sz="1200" err="1"/>
              <a:t>resultados</a:t>
            </a:r>
            <a:r>
              <a:rPr lang="en-US" sz="1200"/>
              <a:t> </a:t>
            </a:r>
            <a:r>
              <a:rPr lang="en-US" sz="1200" err="1"/>
              <a:t>alinhados</a:t>
            </a:r>
            <a:r>
              <a:rPr lang="en-US" sz="1200"/>
              <a:t> à Microsoft Cloud.</a:t>
            </a:r>
            <a:br>
              <a:rPr lang="en-US" sz="1200"/>
            </a:b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err="1"/>
              <a:t>Diferenciação</a:t>
            </a:r>
            <a:r>
              <a:rPr lang="en-US" sz="1200" b="1"/>
              <a:t> de Mercado</a:t>
            </a:r>
            <a:r>
              <a:rPr lang="en-US" sz="1200"/>
              <a:t>: Esta </a:t>
            </a:r>
            <a:r>
              <a:rPr lang="en-US" sz="1200" err="1"/>
              <a:t>designação</a:t>
            </a:r>
            <a:r>
              <a:rPr lang="en-US" sz="1200"/>
              <a:t> </a:t>
            </a:r>
            <a:r>
              <a:rPr lang="en-US" sz="1200" err="1"/>
              <a:t>evidencia</a:t>
            </a:r>
            <a:r>
              <a:rPr lang="en-US" sz="1200"/>
              <a:t> </a:t>
            </a:r>
            <a:r>
              <a:rPr lang="en-US" sz="1200" err="1"/>
              <a:t>nossos</a:t>
            </a:r>
            <a:r>
              <a:rPr lang="en-US" sz="1200"/>
              <a:t> </a:t>
            </a:r>
            <a:r>
              <a:rPr lang="en-US" sz="1200" err="1"/>
              <a:t>recursos</a:t>
            </a:r>
            <a:r>
              <a:rPr lang="en-US" sz="1200"/>
              <a:t> </a:t>
            </a:r>
            <a:r>
              <a:rPr lang="en-US" sz="1200" err="1"/>
              <a:t>técnicos</a:t>
            </a:r>
            <a:r>
              <a:rPr lang="en-US" sz="1200"/>
              <a:t>, </a:t>
            </a:r>
            <a:r>
              <a:rPr lang="en-US" sz="1200" err="1"/>
              <a:t>experiência</a:t>
            </a:r>
            <a:r>
              <a:rPr lang="en-US" sz="1200"/>
              <a:t> </a:t>
            </a:r>
            <a:r>
              <a:rPr lang="en-US" sz="1200" err="1"/>
              <a:t>comprovada</a:t>
            </a:r>
            <a:r>
              <a:rPr lang="en-US" sz="1200"/>
              <a:t> e </a:t>
            </a:r>
            <a:r>
              <a:rPr lang="en-US" sz="1200" err="1"/>
              <a:t>capacidade</a:t>
            </a:r>
            <a:r>
              <a:rPr lang="en-US" sz="1200"/>
              <a:t> </a:t>
            </a:r>
            <a:r>
              <a:rPr lang="en-US" sz="1200" err="1"/>
              <a:t>única</a:t>
            </a:r>
            <a:r>
              <a:rPr lang="en-US" sz="1200"/>
              <a:t> de </a:t>
            </a:r>
            <a:r>
              <a:rPr lang="en-US" sz="1200" err="1"/>
              <a:t>proporcionar</a:t>
            </a:r>
            <a:r>
              <a:rPr lang="en-US" sz="1200"/>
              <a:t> </a:t>
            </a:r>
            <a:r>
              <a:rPr lang="en-US" sz="1200" err="1"/>
              <a:t>resultados</a:t>
            </a:r>
            <a:r>
              <a:rPr lang="en-US" sz="1200"/>
              <a:t> </a:t>
            </a:r>
            <a:r>
              <a:rPr lang="en-US" sz="1200" err="1"/>
              <a:t>efetivos</a:t>
            </a:r>
            <a:r>
              <a:rPr lang="en-US" sz="1200"/>
              <a:t> para o </a:t>
            </a:r>
            <a:r>
              <a:rPr lang="en-US" sz="1200" err="1"/>
              <a:t>sucesso</a:t>
            </a:r>
            <a:r>
              <a:rPr lang="en-US" sz="1200"/>
              <a:t> dos </a:t>
            </a:r>
            <a:r>
              <a:rPr lang="en-US" sz="1200" err="1"/>
              <a:t>nossos</a:t>
            </a:r>
            <a:r>
              <a:rPr lang="en-US" sz="1200"/>
              <a:t> </a:t>
            </a:r>
            <a:r>
              <a:rPr lang="en-US" sz="1200" err="1"/>
              <a:t>clientes</a:t>
            </a:r>
            <a:r>
              <a:rPr lang="en-US" sz="120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BFF99C-179A-52A5-96DC-5A4B3CB66FF8}"/>
              </a:ext>
            </a:extLst>
          </p:cNvPr>
          <p:cNvSpPr txBox="1"/>
          <p:nvPr/>
        </p:nvSpPr>
        <p:spPr>
          <a:xfrm>
            <a:off x="448727" y="6048375"/>
            <a:ext cx="61131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/>
              <a:t>Estamos </a:t>
            </a:r>
            <a:r>
              <a:rPr lang="en-US" sz="1100" b="1" err="1"/>
              <a:t>prontos</a:t>
            </a:r>
            <a:r>
              <a:rPr lang="en-US" sz="1100" b="1"/>
              <a:t> para </a:t>
            </a:r>
            <a:r>
              <a:rPr lang="en-US" sz="1100" b="1" err="1"/>
              <a:t>impulsionar</a:t>
            </a:r>
            <a:r>
              <a:rPr lang="en-US" sz="1100" b="1"/>
              <a:t> </a:t>
            </a:r>
            <a:r>
              <a:rPr lang="en-US" sz="1100" b="1" err="1"/>
              <a:t>seu</a:t>
            </a:r>
            <a:r>
              <a:rPr lang="en-US" sz="1100" b="1"/>
              <a:t> </a:t>
            </a:r>
            <a:r>
              <a:rPr lang="en-US" sz="1100" b="1" err="1"/>
              <a:t>negócio</a:t>
            </a:r>
            <a:r>
              <a:rPr lang="en-US" sz="1100" b="1"/>
              <a:t> com </a:t>
            </a:r>
            <a:r>
              <a:rPr lang="en-US" sz="1100" b="1" err="1"/>
              <a:t>excelência</a:t>
            </a:r>
            <a:r>
              <a:rPr lang="en-US" sz="1100" b="1"/>
              <a:t> e </a:t>
            </a:r>
            <a:r>
              <a:rPr lang="en-US" sz="1100" b="1" err="1"/>
              <a:t>inovação</a:t>
            </a:r>
            <a:r>
              <a:rPr lang="en-US" sz="1100" b="1"/>
              <a:t>.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32486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27066-CADE-6281-AE4F-8EAD25EDD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09C5462-1E02-56C7-636D-2B8EA47334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8" b="-1"/>
          <a:stretch>
            <a:fillRect/>
          </a:stretch>
        </p:blipFill>
        <p:spPr>
          <a:xfrm>
            <a:off x="5999088" y="334588"/>
            <a:ext cx="5959809" cy="59220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84" name="Rounded Rectangle">
            <a:extLst>
              <a:ext uri="{FF2B5EF4-FFF2-40B4-BE49-F238E27FC236}">
                <a16:creationId xmlns:a16="http://schemas.microsoft.com/office/drawing/2014/main" id="{1D40DE0A-D81E-08E7-FDC8-45B31C6CDA4F}"/>
              </a:ext>
            </a:extLst>
          </p:cNvPr>
          <p:cNvSpPr/>
          <p:nvPr/>
        </p:nvSpPr>
        <p:spPr>
          <a:xfrm>
            <a:off x="635000" y="1556894"/>
            <a:ext cx="6484991" cy="3477443"/>
          </a:xfrm>
          <a:prstGeom prst="roundRect">
            <a:avLst>
              <a:gd name="adj" fmla="val 11079"/>
            </a:avLst>
          </a:prstGeom>
          <a:solidFill>
            <a:srgbClr val="FD4A23">
              <a:alpha val="90000"/>
            </a:srgb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470432-C5F2-A483-C111-C4DDC7BF5FB3}"/>
              </a:ext>
            </a:extLst>
          </p:cNvPr>
          <p:cNvGrpSpPr/>
          <p:nvPr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B32241C9-6624-C949-3152-8F0554BC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86C55576-95ED-D600-98FB-B2FF3C7FB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CCE4A943-915B-CCEE-49B7-DFF6B669638E}"/>
              </a:ext>
            </a:extLst>
          </p:cNvPr>
          <p:cNvSpPr txBox="1">
            <a:spLocks/>
          </p:cNvSpPr>
          <p:nvPr/>
        </p:nvSpPr>
        <p:spPr>
          <a:xfrm>
            <a:off x="1144058" y="2285391"/>
            <a:ext cx="5466873" cy="2892939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  <a:ea typeface="+mj-lt"/>
                <a:cs typeface="+mj-lt"/>
              </a:rPr>
              <a:t>Em 1970, mais de</a:t>
            </a:r>
            <a:r>
              <a:rPr lang="pt-BR" sz="2800" dirty="0">
                <a:solidFill>
                  <a:schemeClr val="bg1"/>
                </a:solidFill>
                <a:highlight>
                  <a:srgbClr val="000080"/>
                </a:highlight>
                <a:ea typeface="+mj-lt"/>
                <a:cs typeface="+mj-lt"/>
              </a:rPr>
              <a:t> </a:t>
            </a:r>
            <a:r>
              <a:rPr lang="pt-BR" sz="2800" b="1" dirty="0">
                <a:solidFill>
                  <a:schemeClr val="bg1"/>
                </a:solidFill>
                <a:highlight>
                  <a:srgbClr val="000080"/>
                </a:highlight>
                <a:ea typeface="+mj-lt"/>
                <a:cs typeface="+mj-lt"/>
              </a:rPr>
              <a:t>70% de professores e matemáticos</a:t>
            </a:r>
            <a:r>
              <a:rPr lang="pt-BR" sz="2800" dirty="0">
                <a:solidFill>
                  <a:schemeClr val="bg1"/>
                </a:solidFill>
                <a:highlight>
                  <a:srgbClr val="000080"/>
                </a:highlight>
                <a:ea typeface="+mj-lt"/>
                <a:cs typeface="+mj-lt"/>
              </a:rPr>
              <a:t> </a:t>
            </a:r>
            <a:r>
              <a:rPr lang="pt-BR" sz="2800" dirty="0">
                <a:solidFill>
                  <a:schemeClr val="bg1"/>
                </a:solidFill>
                <a:ea typeface="+mj-lt"/>
                <a:cs typeface="+mj-lt"/>
              </a:rPr>
              <a:t>se opunham ao uso de calculadoras por alunos da 7ª série, temendo seu impacto na educação.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0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2D02-A13E-EAC7-9DB6-B64A11E5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0D66D54-CC65-570D-8114-AF970C9D37C8}"/>
              </a:ext>
            </a:extLst>
          </p:cNvPr>
          <p:cNvSpPr/>
          <p:nvPr/>
        </p:nvSpPr>
        <p:spPr>
          <a:xfrm>
            <a:off x="0" y="3270738"/>
            <a:ext cx="12192000" cy="3587262"/>
          </a:xfrm>
          <a:prstGeom prst="rect">
            <a:avLst/>
          </a:prstGeom>
          <a:solidFill>
            <a:srgbClr val="FD4B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5D51FB85-2FF7-ED8A-6B25-640B98BB6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36" y="1188254"/>
            <a:ext cx="10374923" cy="2240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2924DF3C-5FD4-4EE0-43C3-F956DAF91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/>
              <a:t> </a:t>
            </a:r>
          </a:p>
        </p:txBody>
      </p:sp>
      <p:sp>
        <p:nvSpPr>
          <p:cNvPr id="13" name="Half page single showcase">
            <a:extLst>
              <a:ext uri="{FF2B5EF4-FFF2-40B4-BE49-F238E27FC236}">
                <a16:creationId xmlns:a16="http://schemas.microsoft.com/office/drawing/2014/main" id="{3230772B-ADAB-6E9F-2B00-BD78C6420EA3}"/>
              </a:ext>
            </a:extLst>
          </p:cNvPr>
          <p:cNvSpPr txBox="1"/>
          <p:nvPr/>
        </p:nvSpPr>
        <p:spPr>
          <a:xfrm>
            <a:off x="908536" y="4837172"/>
            <a:ext cx="7412813" cy="50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90000"/>
              </a:lnSpc>
              <a:defRPr sz="65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Bold"/>
              </a:defRPr>
            </a:lvl1pPr>
          </a:lstStyle>
          <a:p>
            <a:pPr defTabSz="412750" hangingPunct="0"/>
            <a:r>
              <a:rPr lang="pt-BR" sz="3250" kern="0">
                <a:latin typeface="Montserrat Bold"/>
              </a:rPr>
              <a:t>“Toda mudança gera resistência”</a:t>
            </a:r>
          </a:p>
        </p:txBody>
      </p:sp>
      <p:sp>
        <p:nvSpPr>
          <p:cNvPr id="15" name="Half page single showcase">
            <a:extLst>
              <a:ext uri="{FF2B5EF4-FFF2-40B4-BE49-F238E27FC236}">
                <a16:creationId xmlns:a16="http://schemas.microsoft.com/office/drawing/2014/main" id="{EB3C3D32-1B18-93A3-9347-72794168AC1A}"/>
              </a:ext>
            </a:extLst>
          </p:cNvPr>
          <p:cNvSpPr txBox="1"/>
          <p:nvPr/>
        </p:nvSpPr>
        <p:spPr>
          <a:xfrm>
            <a:off x="908536" y="5511484"/>
            <a:ext cx="6981493" cy="300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90000"/>
              </a:lnSpc>
              <a:defRPr sz="6500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Bold"/>
              </a:defRPr>
            </a:lvl1pPr>
          </a:lstStyle>
          <a:p>
            <a:pPr defTabSz="412750" hangingPunct="0"/>
            <a:r>
              <a:rPr lang="pt-BR" sz="1800" kern="0">
                <a:latin typeface="Montserrat Bold"/>
              </a:rPr>
              <a:t>Dimas </a:t>
            </a:r>
            <a:r>
              <a:rPr lang="pt-BR" sz="1800" kern="0" err="1">
                <a:latin typeface="Montserrat Bold"/>
              </a:rPr>
              <a:t>Deptulski</a:t>
            </a:r>
            <a:endParaRPr lang="pt-BR" sz="1800" kern="0">
              <a:latin typeface="Montserrat Bold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352C415-C18D-DCCA-29FA-FD2615A17292}"/>
              </a:ext>
            </a:extLst>
          </p:cNvPr>
          <p:cNvGrpSpPr/>
          <p:nvPr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3A487628-D830-1D6C-1B72-56412BB8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C95EFFE2-87AD-B75D-F594-521D76DCB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85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F8B83920-D9CC-6C28-B3DE-83038A7B607C}"/>
              </a:ext>
            </a:extLst>
          </p:cNvPr>
          <p:cNvSpPr/>
          <p:nvPr/>
        </p:nvSpPr>
        <p:spPr>
          <a:xfrm>
            <a:off x="7174523" y="1"/>
            <a:ext cx="5042877" cy="6858000"/>
          </a:xfrm>
          <a:prstGeom prst="rect">
            <a:avLst/>
          </a:prstGeom>
          <a:solidFill>
            <a:srgbClr val="FD4A23">
              <a:alpha val="90000"/>
            </a:srgb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412750" hangingPunct="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BE9335E-2A05-E8F2-1D2C-AFEBB6F57E3C}"/>
              </a:ext>
            </a:extLst>
          </p:cNvPr>
          <p:cNvGrpSpPr/>
          <p:nvPr/>
        </p:nvGrpSpPr>
        <p:grpSpPr>
          <a:xfrm>
            <a:off x="10568904" y="6439296"/>
            <a:ext cx="1389993" cy="224420"/>
            <a:chOff x="5197128" y="1137831"/>
            <a:chExt cx="1389993" cy="224420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26CE5AE1-DED7-5CBE-A8DE-AD61E92E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97128" y="1137831"/>
              <a:ext cx="737380" cy="224420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F30674AF-373A-BFF0-55FF-48C66BAF9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15600" y="1243164"/>
              <a:ext cx="571521" cy="98538"/>
            </a:xfrm>
            <a:prstGeom prst="rect">
              <a:avLst/>
            </a:prstGeom>
          </p:spPr>
        </p:pic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43077462-F1E2-1CCA-F2DB-8FB7E661A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4384" y="1944018"/>
            <a:ext cx="4783016" cy="1341194"/>
          </a:xfrm>
        </p:spPr>
        <p:txBody>
          <a:bodyPr/>
          <a:lstStyle/>
          <a:p>
            <a:pPr algn="l"/>
            <a:r>
              <a:rPr lang="pt-BR" sz="4800">
                <a:solidFill>
                  <a:schemeClr val="bg1"/>
                </a:solidFill>
              </a:rPr>
              <a:t>Democratização </a:t>
            </a:r>
            <a:br>
              <a:rPr lang="pt-BR" sz="4800">
                <a:solidFill>
                  <a:schemeClr val="bg1"/>
                </a:solidFill>
              </a:rPr>
            </a:br>
            <a:r>
              <a:rPr lang="pt-BR" sz="4800">
                <a:solidFill>
                  <a:schemeClr val="bg1"/>
                </a:solidFill>
              </a:rPr>
              <a:t>do uso de 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9C59CB-4D3E-9640-8B8B-28CD0A98CFD0}"/>
              </a:ext>
            </a:extLst>
          </p:cNvPr>
          <p:cNvSpPr txBox="1"/>
          <p:nvPr/>
        </p:nvSpPr>
        <p:spPr>
          <a:xfrm>
            <a:off x="7433469" y="3656683"/>
            <a:ext cx="3633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>
                <a:solidFill>
                  <a:schemeClr val="bg1"/>
                </a:solidFill>
                <a:ea typeface="+mn-lt"/>
                <a:cs typeface="+mn-lt"/>
              </a:rPr>
              <a:t>Hoje, a IA está ao alcance de todos, transformando completamente nossa forma de interagir com a tecnologia.</a:t>
            </a:r>
            <a:endParaRPr lang="pt-BR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86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E151C-F1CA-81F9-A828-1283D8718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1273E-CAAA-9095-612B-AFFB9901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r>
              <a:rPr lang="pt-BR"/>
              <a:t>A IA vai me substituir?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77B513-C1B5-2C51-7FDF-8879528A7F9C}"/>
              </a:ext>
            </a:extLst>
          </p:cNvPr>
          <p:cNvSpPr txBox="1"/>
          <p:nvPr/>
        </p:nvSpPr>
        <p:spPr>
          <a:xfrm>
            <a:off x="2889738" y="3722449"/>
            <a:ext cx="6412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Talvez sim se você não souber extrair o potencial da IA</a:t>
            </a:r>
          </a:p>
        </p:txBody>
      </p:sp>
    </p:spTree>
    <p:extLst>
      <p:ext uri="{BB962C8B-B14F-4D97-AF65-F5344CB8AC3E}">
        <p14:creationId xmlns:p14="http://schemas.microsoft.com/office/powerpoint/2010/main" val="215922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41C-DDAB-A3D8-2001-947A29F3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41;p224">
            <a:extLst>
              <a:ext uri="{FF2B5EF4-FFF2-40B4-BE49-F238E27FC236}">
                <a16:creationId xmlns:a16="http://schemas.microsoft.com/office/drawing/2014/main" id="{9F9C34AB-E30E-1EDC-7ED2-C5C36F8C8EE8}"/>
              </a:ext>
            </a:extLst>
          </p:cNvPr>
          <p:cNvSpPr txBox="1">
            <a:spLocks/>
          </p:cNvSpPr>
          <p:nvPr/>
        </p:nvSpPr>
        <p:spPr>
          <a:xfrm>
            <a:off x="323722" y="2751892"/>
            <a:ext cx="3533171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kern="0">
                <a:solidFill>
                  <a:srgbClr val="FD4B23"/>
                </a:solidFill>
                <a:latin typeface="Bw Mitga"/>
              </a:rPr>
              <a:t>25% </a:t>
            </a:r>
            <a:r>
              <a:rPr lang="pt-BR" sz="2000">
                <a:solidFill>
                  <a:schemeClr val="bg1"/>
                </a:solidFill>
                <a:latin typeface="Bw Mitga"/>
              </a:rPr>
              <a:t>de aumento na velocidade dos desenvolvedores com o GitHub </a:t>
            </a:r>
            <a:r>
              <a:rPr lang="pt-BR" sz="2000" err="1">
                <a:solidFill>
                  <a:schemeClr val="bg1"/>
                </a:solidFill>
                <a:latin typeface="Bw Mitga"/>
              </a:rPr>
              <a:t>Copilot</a:t>
            </a:r>
            <a:endParaRPr lang="pt-BR" sz="2000" err="1">
              <a:solidFill>
                <a:schemeClr val="bg1"/>
              </a:solidFill>
              <a:latin typeface="Bw Mitga" pitchFamily="2" charset="77"/>
            </a:endParaRPr>
          </a:p>
          <a:p>
            <a:endParaRPr lang="en" sz="4000" kern="0">
              <a:solidFill>
                <a:schemeClr val="bg1"/>
              </a:solidFill>
              <a:latin typeface="Inter SemiBold"/>
            </a:endParaRPr>
          </a:p>
        </p:txBody>
      </p:sp>
      <p:sp>
        <p:nvSpPr>
          <p:cNvPr id="3" name="Google Shape;2241;p224">
            <a:extLst>
              <a:ext uri="{FF2B5EF4-FFF2-40B4-BE49-F238E27FC236}">
                <a16:creationId xmlns:a16="http://schemas.microsoft.com/office/drawing/2014/main" id="{E16D52E7-B3C4-93FC-3B64-D5DBB7B104B4}"/>
              </a:ext>
            </a:extLst>
          </p:cNvPr>
          <p:cNvSpPr txBox="1">
            <a:spLocks/>
          </p:cNvSpPr>
          <p:nvPr/>
        </p:nvSpPr>
        <p:spPr>
          <a:xfrm>
            <a:off x="323723" y="4274635"/>
            <a:ext cx="353317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kern="0">
                <a:solidFill>
                  <a:srgbClr val="FD4B23"/>
                </a:solidFill>
                <a:latin typeface="Bw Mitga" pitchFamily="2" charset="77"/>
              </a:rPr>
              <a:t>67% </a:t>
            </a:r>
            <a:r>
              <a:rPr lang="pt-BR" sz="2000">
                <a:solidFill>
                  <a:schemeClr val="bg1"/>
                </a:solidFill>
                <a:latin typeface="Bw Mitga" pitchFamily="2" charset="77"/>
              </a:rPr>
              <a:t>de redução no tempo médio de revisão de código</a:t>
            </a:r>
            <a:endParaRPr lang="en" sz="4000" kern="0">
              <a:solidFill>
                <a:schemeClr val="bg1"/>
              </a:solidFill>
              <a:latin typeface="Inter SemiBold"/>
            </a:endParaRPr>
          </a:p>
        </p:txBody>
      </p:sp>
      <p:sp>
        <p:nvSpPr>
          <p:cNvPr id="4" name="Google Shape;2241;p224">
            <a:extLst>
              <a:ext uri="{FF2B5EF4-FFF2-40B4-BE49-F238E27FC236}">
                <a16:creationId xmlns:a16="http://schemas.microsoft.com/office/drawing/2014/main" id="{B00DAE89-7B71-29EA-3136-270B32722791}"/>
              </a:ext>
            </a:extLst>
          </p:cNvPr>
          <p:cNvSpPr txBox="1">
            <a:spLocks/>
          </p:cNvSpPr>
          <p:nvPr/>
        </p:nvSpPr>
        <p:spPr>
          <a:xfrm>
            <a:off x="323722" y="5203844"/>
            <a:ext cx="335732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kern="0">
                <a:solidFill>
                  <a:srgbClr val="FD4B23"/>
                </a:solidFill>
                <a:latin typeface="Bw Mitga" pitchFamily="2" charset="77"/>
              </a:rPr>
              <a:t>70% </a:t>
            </a:r>
            <a:r>
              <a:rPr lang="pt-BR" sz="2000">
                <a:solidFill>
                  <a:schemeClr val="bg1"/>
                </a:solidFill>
                <a:latin typeface="Bw Mitga" pitchFamily="2" charset="77"/>
              </a:rPr>
              <a:t>de aumento no número de </a:t>
            </a:r>
            <a:r>
              <a:rPr lang="pt-BR" sz="2000" err="1">
                <a:solidFill>
                  <a:schemeClr val="bg1"/>
                </a:solidFill>
                <a:latin typeface="Bw Mitga" pitchFamily="2" charset="77"/>
              </a:rPr>
              <a:t>pull</a:t>
            </a:r>
            <a:r>
              <a:rPr lang="pt-BR" sz="2000">
                <a:solidFill>
                  <a:schemeClr val="bg1"/>
                </a:solidFill>
                <a:latin typeface="Bw Mitga" pitchFamily="2" charset="77"/>
              </a:rPr>
              <a:t> </a:t>
            </a:r>
            <a:r>
              <a:rPr lang="pt-BR" sz="2000" err="1">
                <a:solidFill>
                  <a:schemeClr val="bg1"/>
                </a:solidFill>
                <a:latin typeface="Bw Mitga" pitchFamily="2" charset="77"/>
              </a:rPr>
              <a:t>requests</a:t>
            </a:r>
            <a:endParaRPr lang="en" sz="4000" kern="0">
              <a:solidFill>
                <a:schemeClr val="bg1"/>
              </a:solidFill>
              <a:latin typeface="Inter SemiBold"/>
            </a:endParaRPr>
          </a:p>
        </p:txBody>
      </p:sp>
      <p:sp>
        <p:nvSpPr>
          <p:cNvPr id="5" name="Google Shape;2241;p224">
            <a:extLst>
              <a:ext uri="{FF2B5EF4-FFF2-40B4-BE49-F238E27FC236}">
                <a16:creationId xmlns:a16="http://schemas.microsoft.com/office/drawing/2014/main" id="{9AE1D94D-C7AB-534B-2D7D-1F466B290494}"/>
              </a:ext>
            </a:extLst>
          </p:cNvPr>
          <p:cNvSpPr txBox="1">
            <a:spLocks/>
          </p:cNvSpPr>
          <p:nvPr/>
        </p:nvSpPr>
        <p:spPr>
          <a:xfrm>
            <a:off x="4418884" y="3719221"/>
            <a:ext cx="3677951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kern="0">
                <a:solidFill>
                  <a:srgbClr val="FD4B23"/>
                </a:solidFill>
                <a:latin typeface="Bw Mitga" pitchFamily="2" charset="77"/>
              </a:rPr>
              <a:t>~50% </a:t>
            </a:r>
            <a:r>
              <a:rPr lang="pt-BR" sz="2000">
                <a:solidFill>
                  <a:schemeClr val="tx1"/>
                </a:solidFill>
                <a:latin typeface="Bw Mitga" pitchFamily="2" charset="77"/>
              </a:rPr>
              <a:t>redução do tempo gasto escrevendo código com o GitHub </a:t>
            </a:r>
            <a:r>
              <a:rPr lang="pt-BR" sz="2000" err="1">
                <a:solidFill>
                  <a:schemeClr val="tx1"/>
                </a:solidFill>
                <a:latin typeface="Bw Mitga" pitchFamily="2" charset="77"/>
              </a:rPr>
              <a:t>Copilot</a:t>
            </a:r>
            <a:endParaRPr lang="pt-BR" sz="2000">
              <a:solidFill>
                <a:schemeClr val="tx1"/>
              </a:solidFill>
              <a:latin typeface="Bw Mitga" pitchFamily="2" charset="77"/>
            </a:endParaRPr>
          </a:p>
          <a:p>
            <a:endParaRPr lang="en" sz="4000" kern="0">
              <a:solidFill>
                <a:schemeClr val="bg1"/>
              </a:solidFill>
              <a:latin typeface="Inter SemiBold"/>
            </a:endParaRPr>
          </a:p>
        </p:txBody>
      </p:sp>
      <p:sp>
        <p:nvSpPr>
          <p:cNvPr id="6" name="Google Shape;2241;p224">
            <a:extLst>
              <a:ext uri="{FF2B5EF4-FFF2-40B4-BE49-F238E27FC236}">
                <a16:creationId xmlns:a16="http://schemas.microsoft.com/office/drawing/2014/main" id="{A4043E7B-2347-B393-9977-46659DB63CE1}"/>
              </a:ext>
            </a:extLst>
          </p:cNvPr>
          <p:cNvSpPr txBox="1">
            <a:spLocks/>
          </p:cNvSpPr>
          <p:nvPr/>
        </p:nvSpPr>
        <p:spPr>
          <a:xfrm>
            <a:off x="4418884" y="2751892"/>
            <a:ext cx="367795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kern="0">
                <a:solidFill>
                  <a:srgbClr val="FD4B23"/>
                </a:solidFill>
                <a:latin typeface="Bw Mitga" pitchFamily="2" charset="77"/>
              </a:rPr>
              <a:t>9000+</a:t>
            </a:r>
            <a:r>
              <a:rPr lang="pt-BR" sz="2400" b="1" kern="0">
                <a:solidFill>
                  <a:schemeClr val="tx1"/>
                </a:solidFill>
                <a:latin typeface="Bw Mitga" pitchFamily="2" charset="77"/>
              </a:rPr>
              <a:t> </a:t>
            </a:r>
            <a:r>
              <a:rPr lang="pt-BR" sz="2000">
                <a:solidFill>
                  <a:schemeClr val="tx1"/>
                </a:solidFill>
                <a:latin typeface="Bw Mitga" pitchFamily="2" charset="77"/>
              </a:rPr>
              <a:t>desenvolvedores usando o GitHub </a:t>
            </a:r>
            <a:r>
              <a:rPr lang="pt-BR" sz="2000" err="1">
                <a:solidFill>
                  <a:schemeClr val="tx1"/>
                </a:solidFill>
                <a:latin typeface="Bw Mitga" pitchFamily="2" charset="77"/>
              </a:rPr>
              <a:t>Copilot</a:t>
            </a:r>
            <a:endParaRPr lang="en" sz="4000" kern="0">
              <a:solidFill>
                <a:schemeClr val="tx1"/>
              </a:solidFill>
              <a:latin typeface="Inter SemiBold"/>
            </a:endParaRPr>
          </a:p>
        </p:txBody>
      </p:sp>
      <p:sp>
        <p:nvSpPr>
          <p:cNvPr id="7" name="Google Shape;2241;p224">
            <a:extLst>
              <a:ext uri="{FF2B5EF4-FFF2-40B4-BE49-F238E27FC236}">
                <a16:creationId xmlns:a16="http://schemas.microsoft.com/office/drawing/2014/main" id="{697C0332-7783-7A8C-9C31-C3E949E0AB5A}"/>
              </a:ext>
            </a:extLst>
          </p:cNvPr>
          <p:cNvSpPr txBox="1">
            <a:spLocks/>
          </p:cNvSpPr>
          <p:nvPr/>
        </p:nvSpPr>
        <p:spPr>
          <a:xfrm>
            <a:off x="8514046" y="2751892"/>
            <a:ext cx="312194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kern="0">
                <a:solidFill>
                  <a:srgbClr val="FD4B23"/>
                </a:solidFill>
                <a:latin typeface="Bw Mitga" pitchFamily="2" charset="77"/>
              </a:rPr>
              <a:t>+2 milhões</a:t>
            </a:r>
            <a:r>
              <a:rPr lang="pt-BR" sz="2400" b="1" kern="0">
                <a:solidFill>
                  <a:schemeClr val="tx1"/>
                </a:solidFill>
                <a:latin typeface="Bw Mitga" pitchFamily="2" charset="77"/>
              </a:rPr>
              <a:t> </a:t>
            </a:r>
            <a:r>
              <a:rPr lang="pt-BR" sz="2000">
                <a:solidFill>
                  <a:schemeClr val="tx1"/>
                </a:solidFill>
                <a:latin typeface="Bw Mitga" pitchFamily="2" charset="77"/>
              </a:rPr>
              <a:t>linhas de código aceitas com o GitHub </a:t>
            </a:r>
            <a:r>
              <a:rPr lang="pt-BR" sz="2000" err="1">
                <a:solidFill>
                  <a:schemeClr val="tx1"/>
                </a:solidFill>
                <a:latin typeface="Bw Mitga" pitchFamily="2" charset="77"/>
              </a:rPr>
              <a:t>Copilot</a:t>
            </a:r>
            <a:endParaRPr lang="en" sz="4000" kern="0">
              <a:solidFill>
                <a:schemeClr val="tx1"/>
              </a:solidFill>
              <a:latin typeface="Inter SemiBold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225160C-41D9-8845-4F96-B34D9A281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316" y="461776"/>
            <a:ext cx="1751365" cy="15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B02421B-1565-CF23-383D-D27A6D3F2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68" y="343962"/>
            <a:ext cx="1823435" cy="182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99901EFC-1F24-F350-B5E9-1A404A847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0479" y="511241"/>
            <a:ext cx="2448028" cy="153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2835"/>
      </p:ext>
    </p:extLst>
  </p:cSld>
  <p:clrMapOvr>
    <a:masterClrMapping/>
  </p:clrMapOvr>
</p:sld>
</file>

<file path=ppt/theme/theme1.xml><?xml version="1.0" encoding="utf-8"?>
<a:theme xmlns:a="http://schemas.openxmlformats.org/drawingml/2006/main" name="Invilli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efault 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5A09EBAE77474DA16C2B42CC57147E" ma:contentTypeVersion="15" ma:contentTypeDescription="Crie um novo documento." ma:contentTypeScope="" ma:versionID="715e360d05913d15cf3616caaf181fe3">
  <xsd:schema xmlns:xsd="http://www.w3.org/2001/XMLSchema" xmlns:xs="http://www.w3.org/2001/XMLSchema" xmlns:p="http://schemas.microsoft.com/office/2006/metadata/properties" xmlns:ns2="268d41af-8af5-4919-8eaf-18f58bcb7e03" xmlns:ns3="ca7f183d-c15d-4c52-a15a-717cbb883b3e" targetNamespace="http://schemas.microsoft.com/office/2006/metadata/properties" ma:root="true" ma:fieldsID="f2a8732a83e3f0819acd49e4dd2c9753" ns2:_="" ns3:_="">
    <xsd:import namespace="268d41af-8af5-4919-8eaf-18f58bcb7e03"/>
    <xsd:import namespace="ca7f183d-c15d-4c52-a15a-717cbb883b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d41af-8af5-4919-8eaf-18f58bcb7e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ae90a604-89b8-4f6c-905c-82462bba93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7f183d-c15d-4c52-a15a-717cbb883b3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1b6a1d48-542a-41a3-b807-4f674d3d3490}" ma:internalName="TaxCatchAll" ma:showField="CatchAllData" ma:web="ca7f183d-c15d-4c52-a15a-717cbb883b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a7f183d-c15d-4c52-a15a-717cbb883b3e" xsi:nil="true"/>
    <lcf76f155ced4ddcb4097134ff3c332f xmlns="268d41af-8af5-4919-8eaf-18f58bcb7e0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F5FE76E-E7C2-4763-8AEB-5F84E4C6DB13}">
  <ds:schemaRefs>
    <ds:schemaRef ds:uri="268d41af-8af5-4919-8eaf-18f58bcb7e03"/>
    <ds:schemaRef ds:uri="ca7f183d-c15d-4c52-a15a-717cbb883b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8113EFF-2655-49AD-9E0A-7B881FC51A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D86BF8-62FA-4C22-871A-03C09BF8E833}">
  <ds:schemaRefs>
    <ds:schemaRef ds:uri="268d41af-8af5-4919-8eaf-18f58bcb7e03"/>
    <ds:schemaRef ds:uri="ca7f183d-c15d-4c52-a15a-717cbb883b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42b15616-327f-44b1-93a4-c2ebfe032fc7}" enabled="0" method="" siteId="{42b15616-327f-44b1-93a4-c2ebfe032fc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27</Slides>
  <Notes>27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29" baseType="lpstr">
      <vt:lpstr>Invillia</vt:lpstr>
      <vt:lpstr>Default </vt:lpstr>
      <vt:lpstr>Panorama atual e tendências do desenvolvimento potencializado por 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Democratização  do uso de IA</vt:lpstr>
      <vt:lpstr>A IA vai me substituir?</vt:lpstr>
      <vt:lpstr>Apresentação do PowerPoint</vt:lpstr>
      <vt:lpstr>A IA e seus impactos são perenes</vt:lpstr>
      <vt:lpstr>Reimaginando o ciclo de desenvolvimento de software</vt:lpstr>
      <vt:lpstr>Entramos na era de agentes de IA</vt:lpstr>
      <vt:lpstr>Apresentação do PowerPoint</vt:lpstr>
      <vt:lpstr>Microsoft 365 Copilot</vt:lpstr>
      <vt:lpstr>Apresentação do PowerPoint</vt:lpstr>
      <vt:lpstr>Apresentação do PowerPoint</vt:lpstr>
      <vt:lpstr>Apresentação do PowerPoint</vt:lpstr>
      <vt:lpstr>Mais do que investir em software, é essencial investir nas pessoas.</vt:lpstr>
      <vt:lpstr>O Copilot Studio é uma ferramenta gráfica e low code para criar agentes e fluxos de agentes.</vt:lpstr>
      <vt:lpstr>Apresentação do PowerPoint</vt:lpstr>
      <vt:lpstr>Fábrica de aplicativos e agentes de IA: projete, personalize e gerencie agentes e aplicativos de IA em escala.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 de Melo Fontoura</dc:creator>
  <cp:revision>124</cp:revision>
  <dcterms:created xsi:type="dcterms:W3CDTF">2025-02-27T15:04:17Z</dcterms:created>
  <dcterms:modified xsi:type="dcterms:W3CDTF">2025-08-20T18:59:13Z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0x010100165A09EBAE77474DA16C2B42CC57147E</vt:lpwstr>
  </property>
  <property fmtid="{D5CDD505-2E9C-101B-9397-08002B2CF9AE}" pid="3" name="MediaServiceImageTags">
    <vt:lpwstr/>
  </property>
</Properties>
</file>